
<file path=[Content_Types].xml><?xml version="1.0" encoding="utf-8"?>
<Types xmlns="http://schemas.openxmlformats.org/package/2006/content-types">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2"/>
  </p:notesMasterIdLst>
  <p:handoutMasterIdLst>
    <p:handoutMasterId r:id="rId43"/>
  </p:handoutMasterIdLst>
  <p:sldIdLst>
    <p:sldId id="311" r:id="rId2"/>
    <p:sldId id="312" r:id="rId3"/>
    <p:sldId id="257" r:id="rId4"/>
    <p:sldId id="276" r:id="rId5"/>
    <p:sldId id="314" r:id="rId6"/>
    <p:sldId id="260" r:id="rId7"/>
    <p:sldId id="261" r:id="rId8"/>
    <p:sldId id="265" r:id="rId9"/>
    <p:sldId id="266" r:id="rId10"/>
    <p:sldId id="267" r:id="rId11"/>
    <p:sldId id="268" r:id="rId12"/>
    <p:sldId id="315" r:id="rId13"/>
    <p:sldId id="271" r:id="rId14"/>
    <p:sldId id="299" r:id="rId15"/>
    <p:sldId id="280" r:id="rId16"/>
    <p:sldId id="282" r:id="rId17"/>
    <p:sldId id="283" r:id="rId18"/>
    <p:sldId id="286" r:id="rId19"/>
    <p:sldId id="321" r:id="rId20"/>
    <p:sldId id="322" r:id="rId21"/>
    <p:sldId id="325" r:id="rId22"/>
    <p:sldId id="323" r:id="rId23"/>
    <p:sldId id="324" r:id="rId24"/>
    <p:sldId id="326" r:id="rId25"/>
    <p:sldId id="327" r:id="rId26"/>
    <p:sldId id="328" r:id="rId27"/>
    <p:sldId id="301" r:id="rId28"/>
    <p:sldId id="317" r:id="rId29"/>
    <p:sldId id="305" r:id="rId30"/>
    <p:sldId id="306" r:id="rId31"/>
    <p:sldId id="307" r:id="rId32"/>
    <p:sldId id="318" r:id="rId33"/>
    <p:sldId id="319" r:id="rId34"/>
    <p:sldId id="308" r:id="rId35"/>
    <p:sldId id="309" r:id="rId36"/>
    <p:sldId id="320" r:id="rId37"/>
    <p:sldId id="304" r:id="rId38"/>
    <p:sldId id="329" r:id="rId39"/>
    <p:sldId id="330" r:id="rId40"/>
    <p:sldId id="313"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464" autoAdjust="0"/>
  </p:normalViewPr>
  <p:slideViewPr>
    <p:cSldViewPr>
      <p:cViewPr>
        <p:scale>
          <a:sx n="80" d="100"/>
          <a:sy n="80" d="100"/>
        </p:scale>
        <p:origin x="1182" y="-16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8" d="100"/>
          <a:sy n="108" d="100"/>
        </p:scale>
        <p:origin x="-43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3" Type="http://schemas.openxmlformats.org/officeDocument/2006/relationships/slide" Target="slides/slide7.xml"/><Relationship Id="rId7" Type="http://schemas.openxmlformats.org/officeDocument/2006/relationships/slide" Target="slides/slide13.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11.xml"/><Relationship Id="rId5" Type="http://schemas.openxmlformats.org/officeDocument/2006/relationships/slide" Target="slides/slide10.xml"/><Relationship Id="rId10" Type="http://schemas.openxmlformats.org/officeDocument/2006/relationships/slide" Target="slides/slide40.xml"/><Relationship Id="rId4" Type="http://schemas.openxmlformats.org/officeDocument/2006/relationships/slide" Target="slides/slide9.xml"/><Relationship Id="rId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770207-E8F9-274C-B2D0-7F48805A0569}" type="doc">
      <dgm:prSet loTypeId="urn:microsoft.com/office/officeart/2005/8/layout/default#1" loCatId="list" qsTypeId="urn:microsoft.com/office/officeart/2005/8/quickstyle/simple4" qsCatId="simple" csTypeId="urn:microsoft.com/office/officeart/2005/8/colors/colorful3" csCatId="colorful" phldr="1"/>
      <dgm:spPr/>
      <dgm:t>
        <a:bodyPr/>
        <a:lstStyle/>
        <a:p>
          <a:endParaRPr lang="en-US"/>
        </a:p>
      </dgm:t>
    </dgm:pt>
    <dgm:pt modelId="{23546451-0A7F-D945-AFB3-86539740A1F6}">
      <dgm:prSet/>
      <dgm:spPr/>
      <dgm:t>
        <a:bodyPr/>
        <a:lstStyle/>
        <a:p>
          <a:pPr rtl="0"/>
          <a:r>
            <a:rPr lang="en-US" dirty="0" smtClean="0">
              <a:solidFill>
                <a:schemeClr val="accent2"/>
              </a:solidFill>
              <a:effectLst/>
            </a:rPr>
            <a:t>Term first coined in 1987</a:t>
          </a:r>
          <a:endParaRPr lang="en-US" dirty="0">
            <a:solidFill>
              <a:schemeClr val="accent2"/>
            </a:solidFill>
            <a:effectLst/>
          </a:endParaRPr>
        </a:p>
      </dgm:t>
    </dgm:pt>
    <dgm:pt modelId="{EF00463F-1226-4D47-9165-FD7A200A213C}" type="parTrans" cxnId="{AB5104C3-5259-4B42-A0E2-BEDC01453BEA}">
      <dgm:prSet/>
      <dgm:spPr/>
      <dgm:t>
        <a:bodyPr/>
        <a:lstStyle/>
        <a:p>
          <a:endParaRPr lang="en-US"/>
        </a:p>
      </dgm:t>
    </dgm:pt>
    <dgm:pt modelId="{DA271BAF-2D6D-5C47-9DC0-B2CF89DC40CB}" type="sibTrans" cxnId="{AB5104C3-5259-4B42-A0E2-BEDC01453BEA}">
      <dgm:prSet/>
      <dgm:spPr/>
      <dgm:t>
        <a:bodyPr/>
        <a:lstStyle/>
        <a:p>
          <a:endParaRPr lang="en-US"/>
        </a:p>
      </dgm:t>
    </dgm:pt>
    <dgm:pt modelId="{E860D186-F591-2F4F-8665-BF7EA64D0A37}">
      <dgm:prSet/>
      <dgm:spPr/>
      <dgm:t>
        <a:bodyPr/>
        <a:lstStyle/>
        <a:p>
          <a:pPr rtl="0"/>
          <a:r>
            <a:rPr lang="en-US" dirty="0" smtClean="0">
              <a:solidFill>
                <a:schemeClr val="accent2"/>
              </a:solidFill>
              <a:effectLst/>
            </a:rPr>
            <a:t>Refers to </a:t>
          </a:r>
          <a:r>
            <a:rPr lang="en-US" b="1" dirty="0" smtClean="0">
              <a:solidFill>
                <a:srgbClr val="FF0000"/>
              </a:solidFill>
              <a:effectLst/>
            </a:rPr>
            <a:t>a</a:t>
          </a:r>
          <a:r>
            <a:rPr lang="en-US" dirty="0" smtClean="0">
              <a:solidFill>
                <a:srgbClr val="FF0000"/>
              </a:solidFill>
              <a:effectLst/>
            </a:rPr>
            <a:t> </a:t>
          </a:r>
          <a:r>
            <a:rPr lang="en-US" b="1" dirty="0" smtClean="0">
              <a:solidFill>
                <a:srgbClr val="FF0000"/>
              </a:solidFill>
              <a:effectLst/>
            </a:rPr>
            <a:t>machine that is</a:t>
          </a:r>
          <a:r>
            <a:rPr lang="en-US" b="1" dirty="0" smtClean="0">
              <a:solidFill>
                <a:schemeClr val="tx1"/>
              </a:solidFill>
              <a:effectLst/>
            </a:rPr>
            <a:t> </a:t>
          </a:r>
          <a:r>
            <a:rPr lang="en-US" b="1" i="1" u="sng" dirty="0" smtClean="0">
              <a:solidFill>
                <a:srgbClr val="FF0000"/>
              </a:solidFill>
              <a:effectLst/>
            </a:rPr>
            <a:t>designed to improve </a:t>
          </a:r>
          <a:r>
            <a:rPr lang="en-US" b="1" dirty="0" smtClean="0">
              <a:solidFill>
                <a:srgbClr val="FF0000"/>
              </a:solidFill>
              <a:effectLst/>
            </a:rPr>
            <a:t>the performance of the </a:t>
          </a:r>
          <a:r>
            <a:rPr lang="en-US" b="1" i="1" u="sng" dirty="0" smtClean="0">
              <a:solidFill>
                <a:srgbClr val="FF0000"/>
              </a:solidFill>
              <a:effectLst/>
            </a:rPr>
            <a:t>execution of scalar instructions</a:t>
          </a:r>
          <a:endParaRPr lang="en-US" b="1" i="1" u="sng" dirty="0">
            <a:solidFill>
              <a:srgbClr val="FF0000"/>
            </a:solidFill>
            <a:effectLst/>
          </a:endParaRPr>
        </a:p>
      </dgm:t>
    </dgm:pt>
    <dgm:pt modelId="{8EEDF29D-F18E-CE48-AAFF-D3E36CD13A87}" type="parTrans" cxnId="{3F3C4279-FE42-FA4A-BEDC-962AE0A5BDA1}">
      <dgm:prSet/>
      <dgm:spPr/>
      <dgm:t>
        <a:bodyPr/>
        <a:lstStyle/>
        <a:p>
          <a:endParaRPr lang="en-US"/>
        </a:p>
      </dgm:t>
    </dgm:pt>
    <dgm:pt modelId="{BA6DD07D-4CFE-EF4C-A87B-7EF49F1AFDBD}" type="sibTrans" cxnId="{3F3C4279-FE42-FA4A-BEDC-962AE0A5BDA1}">
      <dgm:prSet/>
      <dgm:spPr/>
      <dgm:t>
        <a:bodyPr/>
        <a:lstStyle/>
        <a:p>
          <a:endParaRPr lang="en-US"/>
        </a:p>
      </dgm:t>
    </dgm:pt>
    <dgm:pt modelId="{080EF3B0-C666-4241-885E-B86E3A4DF3BE}">
      <dgm:prSet/>
      <dgm:spPr/>
      <dgm:t>
        <a:bodyPr/>
        <a:lstStyle/>
        <a:p>
          <a:pPr rtl="0"/>
          <a:r>
            <a:rPr lang="en-US" dirty="0" smtClean="0">
              <a:solidFill>
                <a:schemeClr val="accent2"/>
              </a:solidFill>
              <a:effectLst/>
            </a:rPr>
            <a:t>In </a:t>
          </a:r>
          <a:r>
            <a:rPr lang="en-US" b="1" i="1" dirty="0" smtClean="0">
              <a:solidFill>
                <a:schemeClr val="accent2"/>
              </a:solidFill>
              <a:effectLst>
                <a:outerShdw blurRad="38100" dist="38100" dir="2700000" algn="tl">
                  <a:srgbClr val="000000">
                    <a:alpha val="43137"/>
                  </a:srgbClr>
                </a:outerShdw>
              </a:effectLst>
            </a:rPr>
            <a:t>most applications </a:t>
          </a:r>
          <a:r>
            <a:rPr lang="en-US" dirty="0" smtClean="0">
              <a:solidFill>
                <a:schemeClr val="accent2"/>
              </a:solidFill>
              <a:effectLst/>
            </a:rPr>
            <a:t>the </a:t>
          </a:r>
          <a:r>
            <a:rPr lang="en-US" b="1" dirty="0" smtClean="0">
              <a:solidFill>
                <a:srgbClr val="FF0000"/>
              </a:solidFill>
              <a:effectLst/>
            </a:rPr>
            <a:t>bulk of the </a:t>
          </a:r>
          <a:r>
            <a:rPr lang="en-US" b="1" i="1" u="sng" dirty="0" smtClean="0">
              <a:solidFill>
                <a:srgbClr val="FF0000"/>
              </a:solidFill>
              <a:effectLst/>
            </a:rPr>
            <a:t>operations are on scalar quantities</a:t>
          </a:r>
          <a:endParaRPr lang="en-US" b="1" i="1" u="sng" dirty="0">
            <a:solidFill>
              <a:srgbClr val="FF0000"/>
            </a:solidFill>
            <a:effectLst/>
          </a:endParaRPr>
        </a:p>
      </dgm:t>
    </dgm:pt>
    <dgm:pt modelId="{0D0067CF-5474-2345-8851-6D51F101E0B1}" type="parTrans" cxnId="{357191D1-23F9-7343-B4A8-7F6B9FC27CB2}">
      <dgm:prSet/>
      <dgm:spPr/>
      <dgm:t>
        <a:bodyPr/>
        <a:lstStyle/>
        <a:p>
          <a:endParaRPr lang="en-US"/>
        </a:p>
      </dgm:t>
    </dgm:pt>
    <dgm:pt modelId="{B1C953F8-9C64-3140-B300-A718C6D10265}" type="sibTrans" cxnId="{357191D1-23F9-7343-B4A8-7F6B9FC27CB2}">
      <dgm:prSet/>
      <dgm:spPr/>
      <dgm:t>
        <a:bodyPr/>
        <a:lstStyle/>
        <a:p>
          <a:endParaRPr lang="en-US"/>
        </a:p>
      </dgm:t>
    </dgm:pt>
    <dgm:pt modelId="{FBD38ED5-0C16-A448-93D8-1A36839046B6}">
      <dgm:prSet/>
      <dgm:spPr/>
      <dgm:t>
        <a:bodyPr/>
        <a:lstStyle/>
        <a:p>
          <a:pPr rtl="0"/>
          <a:r>
            <a:rPr lang="en-US" dirty="0" smtClean="0">
              <a:solidFill>
                <a:schemeClr val="accent2"/>
              </a:solidFill>
              <a:effectLst/>
            </a:rPr>
            <a:t>Represents the </a:t>
          </a:r>
          <a:r>
            <a:rPr lang="en-US" b="1" dirty="0" smtClean="0">
              <a:solidFill>
                <a:srgbClr val="FF0000"/>
              </a:solidFill>
              <a:effectLst/>
            </a:rPr>
            <a:t>next step in the </a:t>
          </a:r>
          <a:r>
            <a:rPr lang="en-US" b="1" i="1" u="sng" dirty="0" smtClean="0">
              <a:solidFill>
                <a:srgbClr val="FF0000"/>
              </a:solidFill>
              <a:effectLst/>
            </a:rPr>
            <a:t>evolution of high-performance general-purpose processors</a:t>
          </a:r>
          <a:endParaRPr lang="en-US" b="1" i="1" u="sng" dirty="0">
            <a:solidFill>
              <a:srgbClr val="FF0000"/>
            </a:solidFill>
            <a:effectLst/>
          </a:endParaRPr>
        </a:p>
      </dgm:t>
    </dgm:pt>
    <dgm:pt modelId="{5CEB8A04-BED6-814C-BA38-FA1E7284BC3F}" type="parTrans" cxnId="{872FE950-61ED-7F4C-B12F-54B8D15B1C1D}">
      <dgm:prSet/>
      <dgm:spPr/>
      <dgm:t>
        <a:bodyPr/>
        <a:lstStyle/>
        <a:p>
          <a:endParaRPr lang="en-US"/>
        </a:p>
      </dgm:t>
    </dgm:pt>
    <dgm:pt modelId="{D27A1059-5D09-CD43-90C2-D89F91098134}" type="sibTrans" cxnId="{872FE950-61ED-7F4C-B12F-54B8D15B1C1D}">
      <dgm:prSet/>
      <dgm:spPr/>
      <dgm:t>
        <a:bodyPr/>
        <a:lstStyle/>
        <a:p>
          <a:endParaRPr lang="en-US"/>
        </a:p>
      </dgm:t>
    </dgm:pt>
    <dgm:pt modelId="{0B9416B4-8593-2940-95D7-C4901EE5254E}">
      <dgm:prSet/>
      <dgm:spPr/>
      <dgm:t>
        <a:bodyPr/>
        <a:lstStyle/>
        <a:p>
          <a:pPr rtl="0"/>
          <a:r>
            <a:rPr lang="en-US" dirty="0" smtClean="0">
              <a:solidFill>
                <a:schemeClr val="accent2"/>
              </a:solidFill>
              <a:effectLst/>
            </a:rPr>
            <a:t>Essence of the </a:t>
          </a:r>
          <a:r>
            <a:rPr lang="en-US" b="0" dirty="0" smtClean="0">
              <a:solidFill>
                <a:srgbClr val="FF0000"/>
              </a:solidFill>
              <a:effectLst/>
            </a:rPr>
            <a:t>approach is the </a:t>
          </a:r>
          <a:r>
            <a:rPr lang="en-US" b="1" dirty="0" smtClean="0">
              <a:solidFill>
                <a:srgbClr val="FF0000"/>
              </a:solidFill>
              <a:effectLst/>
            </a:rPr>
            <a:t>ability to </a:t>
          </a:r>
          <a:r>
            <a:rPr lang="en-US" b="1" i="1" u="sng" dirty="0" smtClean="0">
              <a:solidFill>
                <a:srgbClr val="FF0000"/>
              </a:solidFill>
              <a:effectLst/>
            </a:rPr>
            <a:t>execute instructions independently</a:t>
          </a:r>
          <a:r>
            <a:rPr lang="en-US" b="1" i="0" u="none" dirty="0" smtClean="0">
              <a:solidFill>
                <a:srgbClr val="FF0000"/>
              </a:solidFill>
              <a:effectLst/>
            </a:rPr>
            <a:t> </a:t>
          </a:r>
          <a:r>
            <a:rPr lang="en-US" b="1" dirty="0" smtClean="0">
              <a:solidFill>
                <a:srgbClr val="002060"/>
              </a:solidFill>
              <a:effectLst/>
            </a:rPr>
            <a:t>and</a:t>
          </a:r>
          <a:r>
            <a:rPr lang="en-US" b="1" dirty="0" smtClean="0">
              <a:solidFill>
                <a:srgbClr val="FF0000"/>
              </a:solidFill>
              <a:effectLst/>
            </a:rPr>
            <a:t> </a:t>
          </a:r>
          <a:r>
            <a:rPr lang="en-US" b="1" i="1" u="sng" dirty="0" smtClean="0">
              <a:solidFill>
                <a:srgbClr val="FF0000"/>
              </a:solidFill>
              <a:effectLst/>
            </a:rPr>
            <a:t>concurrently</a:t>
          </a:r>
          <a:r>
            <a:rPr lang="en-US" b="1" dirty="0" smtClean="0">
              <a:solidFill>
                <a:srgbClr val="FF0000"/>
              </a:solidFill>
              <a:effectLst/>
            </a:rPr>
            <a:t> </a:t>
          </a:r>
          <a:r>
            <a:rPr lang="en-US" b="1" dirty="0" smtClean="0">
              <a:solidFill>
                <a:srgbClr val="002060"/>
              </a:solidFill>
              <a:effectLst/>
            </a:rPr>
            <a:t>in </a:t>
          </a:r>
          <a:r>
            <a:rPr lang="en-US" b="1" i="1" u="sng" dirty="0" smtClean="0">
              <a:solidFill>
                <a:srgbClr val="FF0000"/>
              </a:solidFill>
              <a:effectLst/>
            </a:rPr>
            <a:t>different pipelines</a:t>
          </a:r>
          <a:endParaRPr lang="en-US" b="1" i="1" u="sng" dirty="0">
            <a:solidFill>
              <a:srgbClr val="FF0000"/>
            </a:solidFill>
            <a:effectLst/>
          </a:endParaRPr>
        </a:p>
      </dgm:t>
    </dgm:pt>
    <dgm:pt modelId="{54226844-DBC9-3243-A6BF-43A9226CB424}" type="parTrans" cxnId="{DBB944AF-3317-DE4A-9F1B-D1E247B1CEA5}">
      <dgm:prSet/>
      <dgm:spPr/>
      <dgm:t>
        <a:bodyPr/>
        <a:lstStyle/>
        <a:p>
          <a:endParaRPr lang="en-US"/>
        </a:p>
      </dgm:t>
    </dgm:pt>
    <dgm:pt modelId="{7DE9C6ED-9BC4-EE41-B7F7-0F1C6B60A220}" type="sibTrans" cxnId="{DBB944AF-3317-DE4A-9F1B-D1E247B1CEA5}">
      <dgm:prSet/>
      <dgm:spPr/>
      <dgm:t>
        <a:bodyPr/>
        <a:lstStyle/>
        <a:p>
          <a:endParaRPr lang="en-US"/>
        </a:p>
      </dgm:t>
    </dgm:pt>
    <dgm:pt modelId="{6635D30B-C01A-E64C-89DF-F743F5B3200B}">
      <dgm:prSet/>
      <dgm:spPr/>
      <dgm:t>
        <a:bodyPr/>
        <a:lstStyle/>
        <a:p>
          <a:pPr rtl="0"/>
          <a:r>
            <a:rPr lang="en-US" dirty="0" smtClean="0">
              <a:solidFill>
                <a:schemeClr val="accent2"/>
              </a:solidFill>
              <a:effectLst/>
            </a:rPr>
            <a:t>Concept </a:t>
          </a:r>
          <a:r>
            <a:rPr lang="en-US" b="1" dirty="0" smtClean="0">
              <a:solidFill>
                <a:srgbClr val="FF0000"/>
              </a:solidFill>
              <a:effectLst/>
            </a:rPr>
            <a:t>can be further exploited by </a:t>
          </a:r>
          <a:r>
            <a:rPr lang="en-US" b="1" i="1" u="sng" dirty="0" smtClean="0">
              <a:solidFill>
                <a:srgbClr val="FF0000"/>
              </a:solidFill>
              <a:effectLst/>
            </a:rPr>
            <a:t>allowing instructions to be executed in an order different from the program order</a:t>
          </a:r>
          <a:endParaRPr lang="en-US" b="1" i="1" u="sng" dirty="0">
            <a:solidFill>
              <a:srgbClr val="FF0000"/>
            </a:solidFill>
            <a:effectLst/>
          </a:endParaRPr>
        </a:p>
      </dgm:t>
    </dgm:pt>
    <dgm:pt modelId="{40DF8400-4872-6241-B296-72CE4AF92512}" type="parTrans" cxnId="{72328E18-C482-6244-AE3D-3C20C0D0662F}">
      <dgm:prSet/>
      <dgm:spPr/>
      <dgm:t>
        <a:bodyPr/>
        <a:lstStyle/>
        <a:p>
          <a:endParaRPr lang="en-US"/>
        </a:p>
      </dgm:t>
    </dgm:pt>
    <dgm:pt modelId="{CF343699-F151-604D-9DA7-1A9931B9BEB5}" type="sibTrans" cxnId="{72328E18-C482-6244-AE3D-3C20C0D0662F}">
      <dgm:prSet/>
      <dgm:spPr/>
      <dgm:t>
        <a:bodyPr/>
        <a:lstStyle/>
        <a:p>
          <a:endParaRPr lang="en-US"/>
        </a:p>
      </dgm:t>
    </dgm:pt>
    <dgm:pt modelId="{B4372D5C-9BB6-CA40-B31B-A552D93CA37C}" type="pres">
      <dgm:prSet presAssocID="{06770207-E8F9-274C-B2D0-7F48805A0569}" presName="diagram" presStyleCnt="0">
        <dgm:presLayoutVars>
          <dgm:dir/>
          <dgm:resizeHandles val="exact"/>
        </dgm:presLayoutVars>
      </dgm:prSet>
      <dgm:spPr/>
      <dgm:t>
        <a:bodyPr/>
        <a:lstStyle/>
        <a:p>
          <a:endParaRPr lang="en-US"/>
        </a:p>
      </dgm:t>
    </dgm:pt>
    <dgm:pt modelId="{0E85A06D-5EA6-6F48-84D4-C6C5C0FFDA4B}" type="pres">
      <dgm:prSet presAssocID="{23546451-0A7F-D945-AFB3-86539740A1F6}" presName="node" presStyleLbl="node1" presStyleIdx="0" presStyleCnt="6">
        <dgm:presLayoutVars>
          <dgm:bulletEnabled val="1"/>
        </dgm:presLayoutVars>
      </dgm:prSet>
      <dgm:spPr/>
      <dgm:t>
        <a:bodyPr/>
        <a:lstStyle/>
        <a:p>
          <a:endParaRPr lang="en-US"/>
        </a:p>
      </dgm:t>
    </dgm:pt>
    <dgm:pt modelId="{86D08747-5BEA-A44A-AEBF-9B228BB6E8D3}" type="pres">
      <dgm:prSet presAssocID="{DA271BAF-2D6D-5C47-9DC0-B2CF89DC40CB}" presName="sibTrans" presStyleCnt="0"/>
      <dgm:spPr/>
      <dgm:t>
        <a:bodyPr/>
        <a:lstStyle/>
        <a:p>
          <a:endParaRPr lang="en-US"/>
        </a:p>
      </dgm:t>
    </dgm:pt>
    <dgm:pt modelId="{9468F249-2229-6343-955A-16E121E67C0B}" type="pres">
      <dgm:prSet presAssocID="{E860D186-F591-2F4F-8665-BF7EA64D0A37}" presName="node" presStyleLbl="node1" presStyleIdx="1" presStyleCnt="6">
        <dgm:presLayoutVars>
          <dgm:bulletEnabled val="1"/>
        </dgm:presLayoutVars>
      </dgm:prSet>
      <dgm:spPr/>
      <dgm:t>
        <a:bodyPr/>
        <a:lstStyle/>
        <a:p>
          <a:endParaRPr lang="en-US"/>
        </a:p>
      </dgm:t>
    </dgm:pt>
    <dgm:pt modelId="{E38BD760-CBD2-A74F-A348-4D2220C09F02}" type="pres">
      <dgm:prSet presAssocID="{BA6DD07D-4CFE-EF4C-A87B-7EF49F1AFDBD}" presName="sibTrans" presStyleCnt="0"/>
      <dgm:spPr/>
      <dgm:t>
        <a:bodyPr/>
        <a:lstStyle/>
        <a:p>
          <a:endParaRPr lang="en-US"/>
        </a:p>
      </dgm:t>
    </dgm:pt>
    <dgm:pt modelId="{D498951D-B9E5-074D-A633-8765BD0E40E7}" type="pres">
      <dgm:prSet presAssocID="{080EF3B0-C666-4241-885E-B86E3A4DF3BE}" presName="node" presStyleLbl="node1" presStyleIdx="2" presStyleCnt="6">
        <dgm:presLayoutVars>
          <dgm:bulletEnabled val="1"/>
        </dgm:presLayoutVars>
      </dgm:prSet>
      <dgm:spPr/>
      <dgm:t>
        <a:bodyPr/>
        <a:lstStyle/>
        <a:p>
          <a:endParaRPr lang="en-US"/>
        </a:p>
      </dgm:t>
    </dgm:pt>
    <dgm:pt modelId="{D604DB1D-1EE6-7144-9EF4-55DAB5D39A52}" type="pres">
      <dgm:prSet presAssocID="{B1C953F8-9C64-3140-B300-A718C6D10265}" presName="sibTrans" presStyleCnt="0"/>
      <dgm:spPr/>
      <dgm:t>
        <a:bodyPr/>
        <a:lstStyle/>
        <a:p>
          <a:endParaRPr lang="en-US"/>
        </a:p>
      </dgm:t>
    </dgm:pt>
    <dgm:pt modelId="{300E7B59-DB65-E342-8A39-01609CEE9560}" type="pres">
      <dgm:prSet presAssocID="{FBD38ED5-0C16-A448-93D8-1A36839046B6}" presName="node" presStyleLbl="node1" presStyleIdx="3" presStyleCnt="6">
        <dgm:presLayoutVars>
          <dgm:bulletEnabled val="1"/>
        </dgm:presLayoutVars>
      </dgm:prSet>
      <dgm:spPr/>
      <dgm:t>
        <a:bodyPr/>
        <a:lstStyle/>
        <a:p>
          <a:endParaRPr lang="en-US"/>
        </a:p>
      </dgm:t>
    </dgm:pt>
    <dgm:pt modelId="{27C5CCF5-123F-1246-A67C-B0E3F994F65C}" type="pres">
      <dgm:prSet presAssocID="{D27A1059-5D09-CD43-90C2-D89F91098134}" presName="sibTrans" presStyleCnt="0"/>
      <dgm:spPr/>
      <dgm:t>
        <a:bodyPr/>
        <a:lstStyle/>
        <a:p>
          <a:endParaRPr lang="en-US"/>
        </a:p>
      </dgm:t>
    </dgm:pt>
    <dgm:pt modelId="{CA4CB505-AC4B-A344-9B73-DBAE688B3B56}" type="pres">
      <dgm:prSet presAssocID="{0B9416B4-8593-2940-95D7-C4901EE5254E}" presName="node" presStyleLbl="node1" presStyleIdx="4" presStyleCnt="6">
        <dgm:presLayoutVars>
          <dgm:bulletEnabled val="1"/>
        </dgm:presLayoutVars>
      </dgm:prSet>
      <dgm:spPr/>
      <dgm:t>
        <a:bodyPr/>
        <a:lstStyle/>
        <a:p>
          <a:endParaRPr lang="en-US"/>
        </a:p>
      </dgm:t>
    </dgm:pt>
    <dgm:pt modelId="{F90B1948-796B-8A46-80BB-F0FF9E483867}" type="pres">
      <dgm:prSet presAssocID="{7DE9C6ED-9BC4-EE41-B7F7-0F1C6B60A220}" presName="sibTrans" presStyleCnt="0"/>
      <dgm:spPr/>
      <dgm:t>
        <a:bodyPr/>
        <a:lstStyle/>
        <a:p>
          <a:endParaRPr lang="en-US"/>
        </a:p>
      </dgm:t>
    </dgm:pt>
    <dgm:pt modelId="{5B42ECAD-645F-8245-B99E-D104F7E56740}" type="pres">
      <dgm:prSet presAssocID="{6635D30B-C01A-E64C-89DF-F743F5B3200B}" presName="node" presStyleLbl="node1" presStyleIdx="5" presStyleCnt="6">
        <dgm:presLayoutVars>
          <dgm:bulletEnabled val="1"/>
        </dgm:presLayoutVars>
      </dgm:prSet>
      <dgm:spPr/>
      <dgm:t>
        <a:bodyPr/>
        <a:lstStyle/>
        <a:p>
          <a:endParaRPr lang="en-US"/>
        </a:p>
      </dgm:t>
    </dgm:pt>
  </dgm:ptLst>
  <dgm:cxnLst>
    <dgm:cxn modelId="{AB5104C3-5259-4B42-A0E2-BEDC01453BEA}" srcId="{06770207-E8F9-274C-B2D0-7F48805A0569}" destId="{23546451-0A7F-D945-AFB3-86539740A1F6}" srcOrd="0" destOrd="0" parTransId="{EF00463F-1226-4D47-9165-FD7A200A213C}" sibTransId="{DA271BAF-2D6D-5C47-9DC0-B2CF89DC40CB}"/>
    <dgm:cxn modelId="{3E8C0426-10AB-4840-8F2B-A5BA1DA59222}" type="presOf" srcId="{06770207-E8F9-274C-B2D0-7F48805A0569}" destId="{B4372D5C-9BB6-CA40-B31B-A552D93CA37C}" srcOrd="0" destOrd="0" presId="urn:microsoft.com/office/officeart/2005/8/layout/default#1"/>
    <dgm:cxn modelId="{872FE950-61ED-7F4C-B12F-54B8D15B1C1D}" srcId="{06770207-E8F9-274C-B2D0-7F48805A0569}" destId="{FBD38ED5-0C16-A448-93D8-1A36839046B6}" srcOrd="3" destOrd="0" parTransId="{5CEB8A04-BED6-814C-BA38-FA1E7284BC3F}" sibTransId="{D27A1059-5D09-CD43-90C2-D89F91098134}"/>
    <dgm:cxn modelId="{49C1C80B-D7BA-6145-BCC7-185FD2952AC5}" type="presOf" srcId="{080EF3B0-C666-4241-885E-B86E3A4DF3BE}" destId="{D498951D-B9E5-074D-A633-8765BD0E40E7}" srcOrd="0" destOrd="0" presId="urn:microsoft.com/office/officeart/2005/8/layout/default#1"/>
    <dgm:cxn modelId="{DBB944AF-3317-DE4A-9F1B-D1E247B1CEA5}" srcId="{06770207-E8F9-274C-B2D0-7F48805A0569}" destId="{0B9416B4-8593-2940-95D7-C4901EE5254E}" srcOrd="4" destOrd="0" parTransId="{54226844-DBC9-3243-A6BF-43A9226CB424}" sibTransId="{7DE9C6ED-9BC4-EE41-B7F7-0F1C6B60A220}"/>
    <dgm:cxn modelId="{72328E18-C482-6244-AE3D-3C20C0D0662F}" srcId="{06770207-E8F9-274C-B2D0-7F48805A0569}" destId="{6635D30B-C01A-E64C-89DF-F743F5B3200B}" srcOrd="5" destOrd="0" parTransId="{40DF8400-4872-6241-B296-72CE4AF92512}" sibTransId="{CF343699-F151-604D-9DA7-1A9931B9BEB5}"/>
    <dgm:cxn modelId="{56D0ED35-4F83-D346-A39C-73F555FC56EB}" type="presOf" srcId="{0B9416B4-8593-2940-95D7-C4901EE5254E}" destId="{CA4CB505-AC4B-A344-9B73-DBAE688B3B56}" srcOrd="0" destOrd="0" presId="urn:microsoft.com/office/officeart/2005/8/layout/default#1"/>
    <dgm:cxn modelId="{3F3C4279-FE42-FA4A-BEDC-962AE0A5BDA1}" srcId="{06770207-E8F9-274C-B2D0-7F48805A0569}" destId="{E860D186-F591-2F4F-8665-BF7EA64D0A37}" srcOrd="1" destOrd="0" parTransId="{8EEDF29D-F18E-CE48-AAFF-D3E36CD13A87}" sibTransId="{BA6DD07D-4CFE-EF4C-A87B-7EF49F1AFDBD}"/>
    <dgm:cxn modelId="{641FE353-4C48-204B-9CDD-08F9D07FCB91}" type="presOf" srcId="{23546451-0A7F-D945-AFB3-86539740A1F6}" destId="{0E85A06D-5EA6-6F48-84D4-C6C5C0FFDA4B}" srcOrd="0" destOrd="0" presId="urn:microsoft.com/office/officeart/2005/8/layout/default#1"/>
    <dgm:cxn modelId="{91665A90-F719-304D-9C72-9CA2D7FF075A}" type="presOf" srcId="{FBD38ED5-0C16-A448-93D8-1A36839046B6}" destId="{300E7B59-DB65-E342-8A39-01609CEE9560}" srcOrd="0" destOrd="0" presId="urn:microsoft.com/office/officeart/2005/8/layout/default#1"/>
    <dgm:cxn modelId="{357191D1-23F9-7343-B4A8-7F6B9FC27CB2}" srcId="{06770207-E8F9-274C-B2D0-7F48805A0569}" destId="{080EF3B0-C666-4241-885E-B86E3A4DF3BE}" srcOrd="2" destOrd="0" parTransId="{0D0067CF-5474-2345-8851-6D51F101E0B1}" sibTransId="{B1C953F8-9C64-3140-B300-A718C6D10265}"/>
    <dgm:cxn modelId="{5C05591D-E0C5-E745-BECD-0B88B0822517}" type="presOf" srcId="{E860D186-F591-2F4F-8665-BF7EA64D0A37}" destId="{9468F249-2229-6343-955A-16E121E67C0B}" srcOrd="0" destOrd="0" presId="urn:microsoft.com/office/officeart/2005/8/layout/default#1"/>
    <dgm:cxn modelId="{9C908954-EAB6-624F-AD71-11B86B379818}" type="presOf" srcId="{6635D30B-C01A-E64C-89DF-F743F5B3200B}" destId="{5B42ECAD-645F-8245-B99E-D104F7E56740}" srcOrd="0" destOrd="0" presId="urn:microsoft.com/office/officeart/2005/8/layout/default#1"/>
    <dgm:cxn modelId="{F68E817B-59BE-A44A-9962-D5A0C6C3754A}" type="presParOf" srcId="{B4372D5C-9BB6-CA40-B31B-A552D93CA37C}" destId="{0E85A06D-5EA6-6F48-84D4-C6C5C0FFDA4B}" srcOrd="0" destOrd="0" presId="urn:microsoft.com/office/officeart/2005/8/layout/default#1"/>
    <dgm:cxn modelId="{FAD1788A-3E66-1C47-A2EE-4392649FA56C}" type="presParOf" srcId="{B4372D5C-9BB6-CA40-B31B-A552D93CA37C}" destId="{86D08747-5BEA-A44A-AEBF-9B228BB6E8D3}" srcOrd="1" destOrd="0" presId="urn:microsoft.com/office/officeart/2005/8/layout/default#1"/>
    <dgm:cxn modelId="{8C87236B-FD3D-C648-8F81-5B6284784ADE}" type="presParOf" srcId="{B4372D5C-9BB6-CA40-B31B-A552D93CA37C}" destId="{9468F249-2229-6343-955A-16E121E67C0B}" srcOrd="2" destOrd="0" presId="urn:microsoft.com/office/officeart/2005/8/layout/default#1"/>
    <dgm:cxn modelId="{0C1B01CB-1311-DD48-9633-D331D9197FD0}" type="presParOf" srcId="{B4372D5C-9BB6-CA40-B31B-A552D93CA37C}" destId="{E38BD760-CBD2-A74F-A348-4D2220C09F02}" srcOrd="3" destOrd="0" presId="urn:microsoft.com/office/officeart/2005/8/layout/default#1"/>
    <dgm:cxn modelId="{17697351-03D3-0244-813A-2D7A3CA6D771}" type="presParOf" srcId="{B4372D5C-9BB6-CA40-B31B-A552D93CA37C}" destId="{D498951D-B9E5-074D-A633-8765BD0E40E7}" srcOrd="4" destOrd="0" presId="urn:microsoft.com/office/officeart/2005/8/layout/default#1"/>
    <dgm:cxn modelId="{21A160F8-FAEE-2B4F-ABDC-2040EB49AF31}" type="presParOf" srcId="{B4372D5C-9BB6-CA40-B31B-A552D93CA37C}" destId="{D604DB1D-1EE6-7144-9EF4-55DAB5D39A52}" srcOrd="5" destOrd="0" presId="urn:microsoft.com/office/officeart/2005/8/layout/default#1"/>
    <dgm:cxn modelId="{27BF99DE-C5BA-2944-8B2A-C6E2AB224D52}" type="presParOf" srcId="{B4372D5C-9BB6-CA40-B31B-A552D93CA37C}" destId="{300E7B59-DB65-E342-8A39-01609CEE9560}" srcOrd="6" destOrd="0" presId="urn:microsoft.com/office/officeart/2005/8/layout/default#1"/>
    <dgm:cxn modelId="{F14FBC98-278D-6A4D-A599-68700C7B54BE}" type="presParOf" srcId="{B4372D5C-9BB6-CA40-B31B-A552D93CA37C}" destId="{27C5CCF5-123F-1246-A67C-B0E3F994F65C}" srcOrd="7" destOrd="0" presId="urn:microsoft.com/office/officeart/2005/8/layout/default#1"/>
    <dgm:cxn modelId="{4FD07230-B8D5-F74E-B5FB-6C1BC03049EE}" type="presParOf" srcId="{B4372D5C-9BB6-CA40-B31B-A552D93CA37C}" destId="{CA4CB505-AC4B-A344-9B73-DBAE688B3B56}" srcOrd="8" destOrd="0" presId="urn:microsoft.com/office/officeart/2005/8/layout/default#1"/>
    <dgm:cxn modelId="{6C090782-7520-9F4C-8C2B-69A910254D41}" type="presParOf" srcId="{B4372D5C-9BB6-CA40-B31B-A552D93CA37C}" destId="{F90B1948-796B-8A46-80BB-F0FF9E483867}" srcOrd="9" destOrd="0" presId="urn:microsoft.com/office/officeart/2005/8/layout/default#1"/>
    <dgm:cxn modelId="{F82E3F8F-40EC-5148-8D37-CB6AB2025E58}" type="presParOf" srcId="{B4372D5C-9BB6-CA40-B31B-A552D93CA37C}" destId="{5B42ECAD-645F-8245-B99E-D104F7E56740}"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B70887-0632-164A-91EE-F84480B9716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C41F9DE7-CFF6-C445-BDF9-0F503863B044}">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Output and </a:t>
          </a:r>
          <a:r>
            <a:rPr lang="en-US" dirty="0" err="1" smtClean="0">
              <a:effectLst>
                <a:outerShdw blurRad="38100" dist="38100" dir="2700000" algn="tl">
                  <a:srgbClr val="000000">
                    <a:alpha val="43137"/>
                  </a:srgbClr>
                </a:outerShdw>
              </a:effectLst>
            </a:rPr>
            <a:t>antidependencies</a:t>
          </a:r>
          <a:r>
            <a:rPr lang="en-US" dirty="0" smtClean="0">
              <a:effectLst>
                <a:outerShdw blurRad="38100" dist="38100" dir="2700000" algn="tl">
                  <a:srgbClr val="000000">
                    <a:alpha val="43137"/>
                  </a:srgbClr>
                </a:outerShdw>
              </a:effectLst>
            </a:rPr>
            <a:t> occur because register contents may not reflect the correct ordering from the program</a:t>
          </a:r>
          <a:endParaRPr lang="en-US" dirty="0">
            <a:effectLst>
              <a:outerShdw blurRad="38100" dist="38100" dir="2700000" algn="tl">
                <a:srgbClr val="000000">
                  <a:alpha val="43137"/>
                </a:srgbClr>
              </a:outerShdw>
            </a:effectLst>
          </a:endParaRPr>
        </a:p>
      </dgm:t>
    </dgm:pt>
    <dgm:pt modelId="{4B20DAE4-2D2E-A74C-8D43-0363CB1C46E6}" type="parTrans" cxnId="{A6A7BF82-DFD8-3C40-8471-6C479BEA4C09}">
      <dgm:prSet/>
      <dgm:spPr/>
      <dgm:t>
        <a:bodyPr/>
        <a:lstStyle/>
        <a:p>
          <a:endParaRPr lang="en-US"/>
        </a:p>
      </dgm:t>
    </dgm:pt>
    <dgm:pt modelId="{C19EEE46-4A97-CC48-AD29-DF007BA77806}" type="sibTrans" cxnId="{A6A7BF82-DFD8-3C40-8471-6C479BEA4C09}">
      <dgm:prSet/>
      <dgm:spPr>
        <a:ln>
          <a:solidFill>
            <a:schemeClr val="accent1"/>
          </a:solidFill>
        </a:ln>
      </dgm:spPr>
      <dgm:t>
        <a:bodyPr/>
        <a:lstStyle/>
        <a:p>
          <a:endParaRPr lang="en-US"/>
        </a:p>
      </dgm:t>
    </dgm:pt>
    <dgm:pt modelId="{C576F49B-7A7D-7049-968E-0D7733DF143E}">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May result in a pipeline stall</a:t>
          </a:r>
          <a:endParaRPr lang="en-US" dirty="0">
            <a:effectLst>
              <a:outerShdw blurRad="38100" dist="38100" dir="2700000" algn="tl">
                <a:srgbClr val="000000">
                  <a:alpha val="43137"/>
                </a:srgbClr>
              </a:outerShdw>
            </a:effectLst>
          </a:endParaRPr>
        </a:p>
      </dgm:t>
    </dgm:pt>
    <dgm:pt modelId="{00FEF39B-1544-5540-BC40-F8DFACF4F3F2}" type="parTrans" cxnId="{02D87A00-34EB-E84A-B4B7-7A6962079D4C}">
      <dgm:prSet/>
      <dgm:spPr/>
      <dgm:t>
        <a:bodyPr/>
        <a:lstStyle/>
        <a:p>
          <a:endParaRPr lang="en-US"/>
        </a:p>
      </dgm:t>
    </dgm:pt>
    <dgm:pt modelId="{6C82B35B-1157-CD4F-87FD-A6A6701FBF0A}" type="sibTrans" cxnId="{02D87A00-34EB-E84A-B4B7-7A6962079D4C}">
      <dgm:prSet/>
      <dgm:spPr>
        <a:ln>
          <a:solidFill>
            <a:schemeClr val="accent1"/>
          </a:solidFill>
        </a:ln>
      </dgm:spPr>
      <dgm:t>
        <a:bodyPr/>
        <a:lstStyle/>
        <a:p>
          <a:endParaRPr lang="en-US"/>
        </a:p>
      </dgm:t>
    </dgm:pt>
    <dgm:pt modelId="{7169DFE4-1FF9-8D4B-9797-71FBB2B64AF6}">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Registers allocated dynamically</a:t>
          </a:r>
          <a:endParaRPr lang="en-US" dirty="0">
            <a:effectLst>
              <a:outerShdw blurRad="38100" dist="38100" dir="2700000" algn="tl">
                <a:srgbClr val="000000">
                  <a:alpha val="43137"/>
                </a:srgbClr>
              </a:outerShdw>
            </a:effectLst>
          </a:endParaRPr>
        </a:p>
      </dgm:t>
    </dgm:pt>
    <dgm:pt modelId="{B489D80A-73F0-8643-959E-E85AF9DA81B9}" type="parTrans" cxnId="{C453AE91-089F-2745-ABF4-1D0B396443DD}">
      <dgm:prSet/>
      <dgm:spPr/>
      <dgm:t>
        <a:bodyPr/>
        <a:lstStyle/>
        <a:p>
          <a:endParaRPr lang="en-US"/>
        </a:p>
      </dgm:t>
    </dgm:pt>
    <dgm:pt modelId="{974116CD-8907-7E4D-B126-DB23D94CD0F7}" type="sibTrans" cxnId="{C453AE91-089F-2745-ABF4-1D0B396443DD}">
      <dgm:prSet/>
      <dgm:spPr/>
      <dgm:t>
        <a:bodyPr/>
        <a:lstStyle/>
        <a:p>
          <a:endParaRPr lang="en-US"/>
        </a:p>
      </dgm:t>
    </dgm:pt>
    <dgm:pt modelId="{AB927E4D-B04C-EE4E-B15D-5E4C87597F9C}" type="pres">
      <dgm:prSet presAssocID="{53B70887-0632-164A-91EE-F84480B9716A}" presName="outerComposite" presStyleCnt="0">
        <dgm:presLayoutVars>
          <dgm:chMax val="5"/>
          <dgm:dir/>
          <dgm:resizeHandles val="exact"/>
        </dgm:presLayoutVars>
      </dgm:prSet>
      <dgm:spPr/>
      <dgm:t>
        <a:bodyPr/>
        <a:lstStyle/>
        <a:p>
          <a:endParaRPr lang="en-US"/>
        </a:p>
      </dgm:t>
    </dgm:pt>
    <dgm:pt modelId="{A9C91AB5-AED5-2548-8B1E-7E08DD5B3FE1}" type="pres">
      <dgm:prSet presAssocID="{53B70887-0632-164A-91EE-F84480B9716A}" presName="dummyMaxCanvas" presStyleCnt="0">
        <dgm:presLayoutVars/>
      </dgm:prSet>
      <dgm:spPr/>
    </dgm:pt>
    <dgm:pt modelId="{95899F77-A380-A24B-91DE-A74798A203B8}" type="pres">
      <dgm:prSet presAssocID="{53B70887-0632-164A-91EE-F84480B9716A}" presName="ThreeNodes_1" presStyleLbl="node1" presStyleIdx="0" presStyleCnt="3">
        <dgm:presLayoutVars>
          <dgm:bulletEnabled val="1"/>
        </dgm:presLayoutVars>
      </dgm:prSet>
      <dgm:spPr/>
      <dgm:t>
        <a:bodyPr/>
        <a:lstStyle/>
        <a:p>
          <a:endParaRPr lang="en-US"/>
        </a:p>
      </dgm:t>
    </dgm:pt>
    <dgm:pt modelId="{A63A6BB4-631A-F541-A6C4-BD7C6D329DDC}" type="pres">
      <dgm:prSet presAssocID="{53B70887-0632-164A-91EE-F84480B9716A}" presName="ThreeNodes_2" presStyleLbl="node1" presStyleIdx="1" presStyleCnt="3">
        <dgm:presLayoutVars>
          <dgm:bulletEnabled val="1"/>
        </dgm:presLayoutVars>
      </dgm:prSet>
      <dgm:spPr/>
      <dgm:t>
        <a:bodyPr/>
        <a:lstStyle/>
        <a:p>
          <a:endParaRPr lang="en-US"/>
        </a:p>
      </dgm:t>
    </dgm:pt>
    <dgm:pt modelId="{2A50F408-9870-6649-B2DC-8132E229FE59}" type="pres">
      <dgm:prSet presAssocID="{53B70887-0632-164A-91EE-F84480B9716A}" presName="ThreeNodes_3" presStyleLbl="node1" presStyleIdx="2" presStyleCnt="3">
        <dgm:presLayoutVars>
          <dgm:bulletEnabled val="1"/>
        </dgm:presLayoutVars>
      </dgm:prSet>
      <dgm:spPr/>
      <dgm:t>
        <a:bodyPr/>
        <a:lstStyle/>
        <a:p>
          <a:endParaRPr lang="en-US"/>
        </a:p>
      </dgm:t>
    </dgm:pt>
    <dgm:pt modelId="{8A8FF73D-6895-2448-830F-4E9AE4DC3C03}" type="pres">
      <dgm:prSet presAssocID="{53B70887-0632-164A-91EE-F84480B9716A}" presName="ThreeConn_1-2" presStyleLbl="fgAccFollowNode1" presStyleIdx="0" presStyleCnt="2">
        <dgm:presLayoutVars>
          <dgm:bulletEnabled val="1"/>
        </dgm:presLayoutVars>
      </dgm:prSet>
      <dgm:spPr/>
      <dgm:t>
        <a:bodyPr/>
        <a:lstStyle/>
        <a:p>
          <a:endParaRPr lang="en-US"/>
        </a:p>
      </dgm:t>
    </dgm:pt>
    <dgm:pt modelId="{22ECF5CB-3144-F94E-A7F2-7180A9A6B2BD}" type="pres">
      <dgm:prSet presAssocID="{53B70887-0632-164A-91EE-F84480B9716A}" presName="ThreeConn_2-3" presStyleLbl="fgAccFollowNode1" presStyleIdx="1" presStyleCnt="2">
        <dgm:presLayoutVars>
          <dgm:bulletEnabled val="1"/>
        </dgm:presLayoutVars>
      </dgm:prSet>
      <dgm:spPr/>
      <dgm:t>
        <a:bodyPr/>
        <a:lstStyle/>
        <a:p>
          <a:endParaRPr lang="en-US"/>
        </a:p>
      </dgm:t>
    </dgm:pt>
    <dgm:pt modelId="{19F80D04-5105-FE4C-8942-7946D27255DF}" type="pres">
      <dgm:prSet presAssocID="{53B70887-0632-164A-91EE-F84480B9716A}" presName="ThreeNodes_1_text" presStyleLbl="node1" presStyleIdx="2" presStyleCnt="3">
        <dgm:presLayoutVars>
          <dgm:bulletEnabled val="1"/>
        </dgm:presLayoutVars>
      </dgm:prSet>
      <dgm:spPr/>
      <dgm:t>
        <a:bodyPr/>
        <a:lstStyle/>
        <a:p>
          <a:endParaRPr lang="en-US"/>
        </a:p>
      </dgm:t>
    </dgm:pt>
    <dgm:pt modelId="{81E1DB5A-51F8-704C-BEB0-41756D537339}" type="pres">
      <dgm:prSet presAssocID="{53B70887-0632-164A-91EE-F84480B9716A}" presName="ThreeNodes_2_text" presStyleLbl="node1" presStyleIdx="2" presStyleCnt="3">
        <dgm:presLayoutVars>
          <dgm:bulletEnabled val="1"/>
        </dgm:presLayoutVars>
      </dgm:prSet>
      <dgm:spPr/>
      <dgm:t>
        <a:bodyPr/>
        <a:lstStyle/>
        <a:p>
          <a:endParaRPr lang="en-US"/>
        </a:p>
      </dgm:t>
    </dgm:pt>
    <dgm:pt modelId="{F7F130AF-91E5-8F4B-BD3A-84EE15FD26D3}" type="pres">
      <dgm:prSet presAssocID="{53B70887-0632-164A-91EE-F84480B9716A}" presName="ThreeNodes_3_text" presStyleLbl="node1" presStyleIdx="2" presStyleCnt="3">
        <dgm:presLayoutVars>
          <dgm:bulletEnabled val="1"/>
        </dgm:presLayoutVars>
      </dgm:prSet>
      <dgm:spPr/>
      <dgm:t>
        <a:bodyPr/>
        <a:lstStyle/>
        <a:p>
          <a:endParaRPr lang="en-US"/>
        </a:p>
      </dgm:t>
    </dgm:pt>
  </dgm:ptLst>
  <dgm:cxnLst>
    <dgm:cxn modelId="{02D87A00-34EB-E84A-B4B7-7A6962079D4C}" srcId="{53B70887-0632-164A-91EE-F84480B9716A}" destId="{C576F49B-7A7D-7049-968E-0D7733DF143E}" srcOrd="1" destOrd="0" parTransId="{00FEF39B-1544-5540-BC40-F8DFACF4F3F2}" sibTransId="{6C82B35B-1157-CD4F-87FD-A6A6701FBF0A}"/>
    <dgm:cxn modelId="{12889F65-0A0B-3640-BDF0-FB086C4E5CE7}" type="presOf" srcId="{C41F9DE7-CFF6-C445-BDF9-0F503863B044}" destId="{19F80D04-5105-FE4C-8942-7946D27255DF}" srcOrd="1" destOrd="0" presId="urn:microsoft.com/office/officeart/2005/8/layout/vProcess5"/>
    <dgm:cxn modelId="{99A845BF-C7D7-8E41-B87A-78E052DEDD4B}" type="presOf" srcId="{C19EEE46-4A97-CC48-AD29-DF007BA77806}" destId="{8A8FF73D-6895-2448-830F-4E9AE4DC3C03}" srcOrd="0" destOrd="0" presId="urn:microsoft.com/office/officeart/2005/8/layout/vProcess5"/>
    <dgm:cxn modelId="{F97C5383-6715-C745-B4B3-E8F57FB46B6E}" type="presOf" srcId="{7169DFE4-1FF9-8D4B-9797-71FBB2B64AF6}" destId="{F7F130AF-91E5-8F4B-BD3A-84EE15FD26D3}" srcOrd="1" destOrd="0" presId="urn:microsoft.com/office/officeart/2005/8/layout/vProcess5"/>
    <dgm:cxn modelId="{1D9DACB5-8947-124C-867C-4BDB84D487FB}" type="presOf" srcId="{C576F49B-7A7D-7049-968E-0D7733DF143E}" destId="{81E1DB5A-51F8-704C-BEB0-41756D537339}" srcOrd="1" destOrd="0" presId="urn:microsoft.com/office/officeart/2005/8/layout/vProcess5"/>
    <dgm:cxn modelId="{9D5973A2-1F04-1145-92DF-5D9C377085FF}" type="presOf" srcId="{C576F49B-7A7D-7049-968E-0D7733DF143E}" destId="{A63A6BB4-631A-F541-A6C4-BD7C6D329DDC}" srcOrd="0" destOrd="0" presId="urn:microsoft.com/office/officeart/2005/8/layout/vProcess5"/>
    <dgm:cxn modelId="{A30CEA71-1B65-3E4A-B335-DA3CF68B6D92}" type="presOf" srcId="{6C82B35B-1157-CD4F-87FD-A6A6701FBF0A}" destId="{22ECF5CB-3144-F94E-A7F2-7180A9A6B2BD}" srcOrd="0" destOrd="0" presId="urn:microsoft.com/office/officeart/2005/8/layout/vProcess5"/>
    <dgm:cxn modelId="{C453AE91-089F-2745-ABF4-1D0B396443DD}" srcId="{53B70887-0632-164A-91EE-F84480B9716A}" destId="{7169DFE4-1FF9-8D4B-9797-71FBB2B64AF6}" srcOrd="2" destOrd="0" parTransId="{B489D80A-73F0-8643-959E-E85AF9DA81B9}" sibTransId="{974116CD-8907-7E4D-B126-DB23D94CD0F7}"/>
    <dgm:cxn modelId="{0C4B69F5-CE13-FD48-93A5-618F36EB7EF9}" type="presOf" srcId="{53B70887-0632-164A-91EE-F84480B9716A}" destId="{AB927E4D-B04C-EE4E-B15D-5E4C87597F9C}" srcOrd="0" destOrd="0" presId="urn:microsoft.com/office/officeart/2005/8/layout/vProcess5"/>
    <dgm:cxn modelId="{91B1D255-3E28-314E-8460-B7674ECAD730}" type="presOf" srcId="{C41F9DE7-CFF6-C445-BDF9-0F503863B044}" destId="{95899F77-A380-A24B-91DE-A74798A203B8}" srcOrd="0" destOrd="0" presId="urn:microsoft.com/office/officeart/2005/8/layout/vProcess5"/>
    <dgm:cxn modelId="{A6A7BF82-DFD8-3C40-8471-6C479BEA4C09}" srcId="{53B70887-0632-164A-91EE-F84480B9716A}" destId="{C41F9DE7-CFF6-C445-BDF9-0F503863B044}" srcOrd="0" destOrd="0" parTransId="{4B20DAE4-2D2E-A74C-8D43-0363CB1C46E6}" sibTransId="{C19EEE46-4A97-CC48-AD29-DF007BA77806}"/>
    <dgm:cxn modelId="{7644D86B-A3AE-D24D-8F4E-627793E74915}" type="presOf" srcId="{7169DFE4-1FF9-8D4B-9797-71FBB2B64AF6}" destId="{2A50F408-9870-6649-B2DC-8132E229FE59}" srcOrd="0" destOrd="0" presId="urn:microsoft.com/office/officeart/2005/8/layout/vProcess5"/>
    <dgm:cxn modelId="{83BF73EA-76A2-E84E-997A-E4E26359E426}" type="presParOf" srcId="{AB927E4D-B04C-EE4E-B15D-5E4C87597F9C}" destId="{A9C91AB5-AED5-2548-8B1E-7E08DD5B3FE1}" srcOrd="0" destOrd="0" presId="urn:microsoft.com/office/officeart/2005/8/layout/vProcess5"/>
    <dgm:cxn modelId="{7D6D5567-3276-8A41-A861-F65E9E26BF3D}" type="presParOf" srcId="{AB927E4D-B04C-EE4E-B15D-5E4C87597F9C}" destId="{95899F77-A380-A24B-91DE-A74798A203B8}" srcOrd="1" destOrd="0" presId="urn:microsoft.com/office/officeart/2005/8/layout/vProcess5"/>
    <dgm:cxn modelId="{47B75811-D8A2-5740-9C03-971D48FE265F}" type="presParOf" srcId="{AB927E4D-B04C-EE4E-B15D-5E4C87597F9C}" destId="{A63A6BB4-631A-F541-A6C4-BD7C6D329DDC}" srcOrd="2" destOrd="0" presId="urn:microsoft.com/office/officeart/2005/8/layout/vProcess5"/>
    <dgm:cxn modelId="{2C267D01-0358-3B44-892C-A7970A58F272}" type="presParOf" srcId="{AB927E4D-B04C-EE4E-B15D-5E4C87597F9C}" destId="{2A50F408-9870-6649-B2DC-8132E229FE59}" srcOrd="3" destOrd="0" presId="urn:microsoft.com/office/officeart/2005/8/layout/vProcess5"/>
    <dgm:cxn modelId="{5932118D-C5AC-0E4F-B2C6-1F8DDB0606B5}" type="presParOf" srcId="{AB927E4D-B04C-EE4E-B15D-5E4C87597F9C}" destId="{8A8FF73D-6895-2448-830F-4E9AE4DC3C03}" srcOrd="4" destOrd="0" presId="urn:microsoft.com/office/officeart/2005/8/layout/vProcess5"/>
    <dgm:cxn modelId="{69969B4F-2CFC-DD4B-A11B-95C83642158F}" type="presParOf" srcId="{AB927E4D-B04C-EE4E-B15D-5E4C87597F9C}" destId="{22ECF5CB-3144-F94E-A7F2-7180A9A6B2BD}" srcOrd="5" destOrd="0" presId="urn:microsoft.com/office/officeart/2005/8/layout/vProcess5"/>
    <dgm:cxn modelId="{BDAC4E0E-59D6-3C4B-9816-7BEF4AF98AF7}" type="presParOf" srcId="{AB927E4D-B04C-EE4E-B15D-5E4C87597F9C}" destId="{19F80D04-5105-FE4C-8942-7946D27255DF}" srcOrd="6" destOrd="0" presId="urn:microsoft.com/office/officeart/2005/8/layout/vProcess5"/>
    <dgm:cxn modelId="{6CC0A04F-36E3-B14B-93F9-AA33A465BE60}" type="presParOf" srcId="{AB927E4D-B04C-EE4E-B15D-5E4C87597F9C}" destId="{81E1DB5A-51F8-704C-BEB0-41756D537339}" srcOrd="7" destOrd="0" presId="urn:microsoft.com/office/officeart/2005/8/layout/vProcess5"/>
    <dgm:cxn modelId="{2747999E-1512-414D-AFAE-A4A65789F332}" type="presParOf" srcId="{AB927E4D-B04C-EE4E-B15D-5E4C87597F9C}" destId="{F7F130AF-91E5-8F4B-BD3A-84EE15FD26D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097466-076C-D74C-8EF2-76E9006274DB}"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53FD8D3C-DA13-C842-8E9B-A84EB3B92DBE}">
      <dgm:prSet/>
      <dgm:spPr/>
      <dgm:t>
        <a:bodyPr/>
        <a:lstStyle/>
        <a:p>
          <a:pPr rtl="0"/>
          <a:r>
            <a:rPr lang="en-GB" smtClean="0"/>
            <a:t>Key elements:</a:t>
          </a:r>
          <a:endParaRPr lang="en-GB"/>
        </a:p>
      </dgm:t>
    </dgm:pt>
    <dgm:pt modelId="{2CB0D690-46FF-D143-B1B8-CD837C18CB4D}" type="parTrans" cxnId="{E894CE78-B3BA-6E4C-A609-DAFC57FA8F65}">
      <dgm:prSet/>
      <dgm:spPr/>
      <dgm:t>
        <a:bodyPr/>
        <a:lstStyle/>
        <a:p>
          <a:endParaRPr lang="en-US"/>
        </a:p>
      </dgm:t>
    </dgm:pt>
    <dgm:pt modelId="{1C1E07C6-88DA-6C48-9089-B7A456594A86}" type="sibTrans" cxnId="{E894CE78-B3BA-6E4C-A609-DAFC57FA8F65}">
      <dgm:prSet/>
      <dgm:spPr/>
      <dgm:t>
        <a:bodyPr/>
        <a:lstStyle/>
        <a:p>
          <a:endParaRPr lang="en-US"/>
        </a:p>
      </dgm:t>
    </dgm:pt>
    <dgm:pt modelId="{9CE01A8D-F4C0-754F-BCCE-60D4FE529843}">
      <dgm:prSet/>
      <dgm:spPr/>
      <dgm:t>
        <a:bodyPr/>
        <a:lstStyle/>
        <a:p>
          <a:pPr rtl="0"/>
          <a:r>
            <a:rPr lang="en-GB" smtClean="0"/>
            <a:t>Instruction fetch strategies that simultaneously fetch multiple instruction</a:t>
          </a:r>
          <a:endParaRPr lang="en-GB"/>
        </a:p>
      </dgm:t>
    </dgm:pt>
    <dgm:pt modelId="{62BAD7A3-6D4D-0E41-B689-C828C81C9113}" type="parTrans" cxnId="{371651CE-6C3B-7C4A-B66A-257115858A48}">
      <dgm:prSet/>
      <dgm:spPr/>
      <dgm:t>
        <a:bodyPr/>
        <a:lstStyle/>
        <a:p>
          <a:endParaRPr lang="en-US"/>
        </a:p>
      </dgm:t>
    </dgm:pt>
    <dgm:pt modelId="{A5E380FD-80F2-874D-87BF-24FDB108B849}" type="sibTrans" cxnId="{371651CE-6C3B-7C4A-B66A-257115858A48}">
      <dgm:prSet/>
      <dgm:spPr/>
      <dgm:t>
        <a:bodyPr/>
        <a:lstStyle/>
        <a:p>
          <a:endParaRPr lang="en-US"/>
        </a:p>
      </dgm:t>
    </dgm:pt>
    <dgm:pt modelId="{3933E76D-5FAD-CB4B-80B3-ED39A61050E3}">
      <dgm:prSet/>
      <dgm:spPr/>
      <dgm:t>
        <a:bodyPr/>
        <a:lstStyle/>
        <a:p>
          <a:pPr rtl="0"/>
          <a:r>
            <a:rPr lang="en-GB" dirty="0" smtClean="0"/>
            <a:t>Logic for determining true dependencies involving register values, and mechanisms for communicating these values to where they are needed during execution</a:t>
          </a:r>
          <a:endParaRPr lang="en-GB" dirty="0"/>
        </a:p>
      </dgm:t>
    </dgm:pt>
    <dgm:pt modelId="{1A23C58C-2354-3548-A836-2BFA80218B20}" type="parTrans" cxnId="{5BEA4FA8-16AB-5D49-A54D-87243EEE2EBE}">
      <dgm:prSet/>
      <dgm:spPr/>
      <dgm:t>
        <a:bodyPr/>
        <a:lstStyle/>
        <a:p>
          <a:endParaRPr lang="en-US"/>
        </a:p>
      </dgm:t>
    </dgm:pt>
    <dgm:pt modelId="{3FE9DA9E-6056-3C4B-B55E-F55D8D3DE393}" type="sibTrans" cxnId="{5BEA4FA8-16AB-5D49-A54D-87243EEE2EBE}">
      <dgm:prSet/>
      <dgm:spPr/>
      <dgm:t>
        <a:bodyPr/>
        <a:lstStyle/>
        <a:p>
          <a:endParaRPr lang="en-US"/>
        </a:p>
      </dgm:t>
    </dgm:pt>
    <dgm:pt modelId="{DCFDA0D7-FDCD-0343-9AC5-225B1E8C8522}">
      <dgm:prSet/>
      <dgm:spPr/>
      <dgm:t>
        <a:bodyPr/>
        <a:lstStyle/>
        <a:p>
          <a:pPr rtl="0"/>
          <a:r>
            <a:rPr lang="en-GB" dirty="0" smtClean="0"/>
            <a:t>Mechanisms for initiating, or issuing, multiple instructions in parallel</a:t>
          </a:r>
          <a:endParaRPr lang="en-GB" dirty="0"/>
        </a:p>
      </dgm:t>
    </dgm:pt>
    <dgm:pt modelId="{28120E88-F80D-9F41-8056-1FFEEC426A5E}" type="parTrans" cxnId="{73D1DE9F-1B3C-4D43-A8C6-B8DFB599E821}">
      <dgm:prSet/>
      <dgm:spPr/>
      <dgm:t>
        <a:bodyPr/>
        <a:lstStyle/>
        <a:p>
          <a:endParaRPr lang="en-US"/>
        </a:p>
      </dgm:t>
    </dgm:pt>
    <dgm:pt modelId="{8D82A532-419F-2143-8D39-283F166F0494}" type="sibTrans" cxnId="{73D1DE9F-1B3C-4D43-A8C6-B8DFB599E821}">
      <dgm:prSet/>
      <dgm:spPr/>
      <dgm:t>
        <a:bodyPr/>
        <a:lstStyle/>
        <a:p>
          <a:endParaRPr lang="en-US"/>
        </a:p>
      </dgm:t>
    </dgm:pt>
    <dgm:pt modelId="{DE7B3E16-DA18-C34D-9834-163A73EFC122}">
      <dgm:prSet/>
      <dgm:spPr/>
      <dgm:t>
        <a:bodyPr/>
        <a:lstStyle/>
        <a:p>
          <a:pPr rtl="0"/>
          <a:r>
            <a:rPr lang="en-GB" smtClean="0"/>
            <a:t>Resources for parallel execution of multiple instructions, including multiple pipelined functional units and memory hierarchies capable of simultaneously servicing multiple memory references</a:t>
          </a:r>
          <a:endParaRPr lang="en-GB"/>
        </a:p>
      </dgm:t>
    </dgm:pt>
    <dgm:pt modelId="{B8C6076C-5B35-594B-BAB4-71F6FE942642}" type="parTrans" cxnId="{819813AC-6003-834B-9FD9-4BF6B351D7EE}">
      <dgm:prSet/>
      <dgm:spPr/>
      <dgm:t>
        <a:bodyPr/>
        <a:lstStyle/>
        <a:p>
          <a:endParaRPr lang="en-US"/>
        </a:p>
      </dgm:t>
    </dgm:pt>
    <dgm:pt modelId="{8B9CB0B2-D6C7-8A41-9A03-934303BD7975}" type="sibTrans" cxnId="{819813AC-6003-834B-9FD9-4BF6B351D7EE}">
      <dgm:prSet/>
      <dgm:spPr/>
      <dgm:t>
        <a:bodyPr/>
        <a:lstStyle/>
        <a:p>
          <a:endParaRPr lang="en-US"/>
        </a:p>
      </dgm:t>
    </dgm:pt>
    <dgm:pt modelId="{B83A32AF-4B3C-974F-8B1A-970FE5E43FA9}">
      <dgm:prSet/>
      <dgm:spPr/>
      <dgm:t>
        <a:bodyPr/>
        <a:lstStyle/>
        <a:p>
          <a:pPr rtl="0"/>
          <a:r>
            <a:rPr lang="en-GB" smtClean="0"/>
            <a:t>Mechanisms for committing the process state in correct order</a:t>
          </a:r>
          <a:endParaRPr lang="en-GB"/>
        </a:p>
      </dgm:t>
    </dgm:pt>
    <dgm:pt modelId="{72BACC9E-AC93-FB41-8BE6-0384F77238CD}" type="parTrans" cxnId="{C3D7AE6C-2C40-D644-B8ED-42555335BB15}">
      <dgm:prSet/>
      <dgm:spPr/>
      <dgm:t>
        <a:bodyPr/>
        <a:lstStyle/>
        <a:p>
          <a:endParaRPr lang="en-US"/>
        </a:p>
      </dgm:t>
    </dgm:pt>
    <dgm:pt modelId="{00E8D127-0CBD-8A47-9DE8-67FD131001A1}" type="sibTrans" cxnId="{C3D7AE6C-2C40-D644-B8ED-42555335BB15}">
      <dgm:prSet/>
      <dgm:spPr/>
      <dgm:t>
        <a:bodyPr/>
        <a:lstStyle/>
        <a:p>
          <a:endParaRPr lang="en-US"/>
        </a:p>
      </dgm:t>
    </dgm:pt>
    <dgm:pt modelId="{042B2109-22A1-D946-AB92-C45D29DE09AE}" type="pres">
      <dgm:prSet presAssocID="{8F097466-076C-D74C-8EF2-76E9006274DB}" presName="Name0" presStyleCnt="0">
        <dgm:presLayoutVars>
          <dgm:dir/>
          <dgm:animLvl val="lvl"/>
          <dgm:resizeHandles val="exact"/>
        </dgm:presLayoutVars>
      </dgm:prSet>
      <dgm:spPr/>
      <dgm:t>
        <a:bodyPr/>
        <a:lstStyle/>
        <a:p>
          <a:endParaRPr lang="en-US"/>
        </a:p>
      </dgm:t>
    </dgm:pt>
    <dgm:pt modelId="{2B7DAFA8-E52B-924B-A931-1D21D25458BF}" type="pres">
      <dgm:prSet presAssocID="{53FD8D3C-DA13-C842-8E9B-A84EB3B92DBE}" presName="composite" presStyleCnt="0"/>
      <dgm:spPr/>
    </dgm:pt>
    <dgm:pt modelId="{CEE32359-4B51-B647-8464-D894EE3BD3B7}" type="pres">
      <dgm:prSet presAssocID="{53FD8D3C-DA13-C842-8E9B-A84EB3B92DBE}" presName="parTx" presStyleLbl="alignNode1" presStyleIdx="0" presStyleCnt="1">
        <dgm:presLayoutVars>
          <dgm:chMax val="0"/>
          <dgm:chPref val="0"/>
          <dgm:bulletEnabled val="1"/>
        </dgm:presLayoutVars>
      </dgm:prSet>
      <dgm:spPr/>
      <dgm:t>
        <a:bodyPr/>
        <a:lstStyle/>
        <a:p>
          <a:endParaRPr lang="en-US"/>
        </a:p>
      </dgm:t>
    </dgm:pt>
    <dgm:pt modelId="{D5A0A0BD-CAAB-5B41-A758-8E9FB61D81CE}" type="pres">
      <dgm:prSet presAssocID="{53FD8D3C-DA13-C842-8E9B-A84EB3B92DBE}" presName="desTx" presStyleLbl="alignAccFollowNode1" presStyleIdx="0" presStyleCnt="1">
        <dgm:presLayoutVars>
          <dgm:bulletEnabled val="1"/>
        </dgm:presLayoutVars>
      </dgm:prSet>
      <dgm:spPr/>
      <dgm:t>
        <a:bodyPr/>
        <a:lstStyle/>
        <a:p>
          <a:endParaRPr lang="en-US"/>
        </a:p>
      </dgm:t>
    </dgm:pt>
  </dgm:ptLst>
  <dgm:cxnLst>
    <dgm:cxn modelId="{371651CE-6C3B-7C4A-B66A-257115858A48}" srcId="{53FD8D3C-DA13-C842-8E9B-A84EB3B92DBE}" destId="{9CE01A8D-F4C0-754F-BCCE-60D4FE529843}" srcOrd="0" destOrd="0" parTransId="{62BAD7A3-6D4D-0E41-B689-C828C81C9113}" sibTransId="{A5E380FD-80F2-874D-87BF-24FDB108B849}"/>
    <dgm:cxn modelId="{3899A84B-9847-0443-A238-1FF7544085BF}" type="presOf" srcId="{3933E76D-5FAD-CB4B-80B3-ED39A61050E3}" destId="{D5A0A0BD-CAAB-5B41-A758-8E9FB61D81CE}" srcOrd="0" destOrd="1" presId="urn:microsoft.com/office/officeart/2005/8/layout/hList1"/>
    <dgm:cxn modelId="{E894CE78-B3BA-6E4C-A609-DAFC57FA8F65}" srcId="{8F097466-076C-D74C-8EF2-76E9006274DB}" destId="{53FD8D3C-DA13-C842-8E9B-A84EB3B92DBE}" srcOrd="0" destOrd="0" parTransId="{2CB0D690-46FF-D143-B1B8-CD837C18CB4D}" sibTransId="{1C1E07C6-88DA-6C48-9089-B7A456594A86}"/>
    <dgm:cxn modelId="{6D0ED5FC-AEB4-0B45-BEDA-C02D3C8A86B3}" type="presOf" srcId="{DE7B3E16-DA18-C34D-9834-163A73EFC122}" destId="{D5A0A0BD-CAAB-5B41-A758-8E9FB61D81CE}" srcOrd="0" destOrd="3" presId="urn:microsoft.com/office/officeart/2005/8/layout/hList1"/>
    <dgm:cxn modelId="{E350597A-C978-C24F-A063-393997FEB0EE}" type="presOf" srcId="{B83A32AF-4B3C-974F-8B1A-970FE5E43FA9}" destId="{D5A0A0BD-CAAB-5B41-A758-8E9FB61D81CE}" srcOrd="0" destOrd="4" presId="urn:microsoft.com/office/officeart/2005/8/layout/hList1"/>
    <dgm:cxn modelId="{567060EB-51AC-694C-8571-C502C8EC14BB}" type="presOf" srcId="{DCFDA0D7-FDCD-0343-9AC5-225B1E8C8522}" destId="{D5A0A0BD-CAAB-5B41-A758-8E9FB61D81CE}" srcOrd="0" destOrd="2" presId="urn:microsoft.com/office/officeart/2005/8/layout/hList1"/>
    <dgm:cxn modelId="{C3D7AE6C-2C40-D644-B8ED-42555335BB15}" srcId="{53FD8D3C-DA13-C842-8E9B-A84EB3B92DBE}" destId="{B83A32AF-4B3C-974F-8B1A-970FE5E43FA9}" srcOrd="4" destOrd="0" parTransId="{72BACC9E-AC93-FB41-8BE6-0384F77238CD}" sibTransId="{00E8D127-0CBD-8A47-9DE8-67FD131001A1}"/>
    <dgm:cxn modelId="{5BEA4FA8-16AB-5D49-A54D-87243EEE2EBE}" srcId="{53FD8D3C-DA13-C842-8E9B-A84EB3B92DBE}" destId="{3933E76D-5FAD-CB4B-80B3-ED39A61050E3}" srcOrd="1" destOrd="0" parTransId="{1A23C58C-2354-3548-A836-2BFA80218B20}" sibTransId="{3FE9DA9E-6056-3C4B-B55E-F55D8D3DE393}"/>
    <dgm:cxn modelId="{54BF1157-C818-894B-A1C5-1A3EF76A89C3}" type="presOf" srcId="{9CE01A8D-F4C0-754F-BCCE-60D4FE529843}" destId="{D5A0A0BD-CAAB-5B41-A758-8E9FB61D81CE}" srcOrd="0" destOrd="0" presId="urn:microsoft.com/office/officeart/2005/8/layout/hList1"/>
    <dgm:cxn modelId="{819813AC-6003-834B-9FD9-4BF6B351D7EE}" srcId="{53FD8D3C-DA13-C842-8E9B-A84EB3B92DBE}" destId="{DE7B3E16-DA18-C34D-9834-163A73EFC122}" srcOrd="3" destOrd="0" parTransId="{B8C6076C-5B35-594B-BAB4-71F6FE942642}" sibTransId="{8B9CB0B2-D6C7-8A41-9A03-934303BD7975}"/>
    <dgm:cxn modelId="{15246B86-3553-B846-A855-ABDB0429D81C}" type="presOf" srcId="{8F097466-076C-D74C-8EF2-76E9006274DB}" destId="{042B2109-22A1-D946-AB92-C45D29DE09AE}" srcOrd="0" destOrd="0" presId="urn:microsoft.com/office/officeart/2005/8/layout/hList1"/>
    <dgm:cxn modelId="{73D1DE9F-1B3C-4D43-A8C6-B8DFB599E821}" srcId="{53FD8D3C-DA13-C842-8E9B-A84EB3B92DBE}" destId="{DCFDA0D7-FDCD-0343-9AC5-225B1E8C8522}" srcOrd="2" destOrd="0" parTransId="{28120E88-F80D-9F41-8056-1FFEEC426A5E}" sibTransId="{8D82A532-419F-2143-8D39-283F166F0494}"/>
    <dgm:cxn modelId="{3625F7D1-26EE-D140-AC3B-BE51918851F3}" type="presOf" srcId="{53FD8D3C-DA13-C842-8E9B-A84EB3B92DBE}" destId="{CEE32359-4B51-B647-8464-D894EE3BD3B7}" srcOrd="0" destOrd="0" presId="urn:microsoft.com/office/officeart/2005/8/layout/hList1"/>
    <dgm:cxn modelId="{BC019296-79B9-F748-BB17-04E8B8F9175C}" type="presParOf" srcId="{042B2109-22A1-D946-AB92-C45D29DE09AE}" destId="{2B7DAFA8-E52B-924B-A931-1D21D25458BF}" srcOrd="0" destOrd="0" presId="urn:microsoft.com/office/officeart/2005/8/layout/hList1"/>
    <dgm:cxn modelId="{B8C99AEF-77F8-4A4B-85A1-ABF129D1D75D}" type="presParOf" srcId="{2B7DAFA8-E52B-924B-A931-1D21D25458BF}" destId="{CEE32359-4B51-B647-8464-D894EE3BD3B7}" srcOrd="0" destOrd="0" presId="urn:microsoft.com/office/officeart/2005/8/layout/hList1"/>
    <dgm:cxn modelId="{314C109B-8C12-C348-BBCB-B03F7753AD03}" type="presParOf" srcId="{2B7DAFA8-E52B-924B-A931-1D21D25458BF}" destId="{D5A0A0BD-CAAB-5B41-A758-8E9FB61D81C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90F0A7-6184-D24D-80B3-3AC6F0E835B2}" type="doc">
      <dgm:prSet loTypeId="urn:microsoft.com/office/officeart/2008/layout/LinedList" loCatId="list" qsTypeId="urn:microsoft.com/office/officeart/2005/8/quickstyle/3D3" qsCatId="3D" csTypeId="urn:microsoft.com/office/officeart/2005/8/colors/accent1_4" csCatId="accent1" phldr="1"/>
      <dgm:spPr/>
      <dgm:t>
        <a:bodyPr/>
        <a:lstStyle/>
        <a:p>
          <a:endParaRPr lang="en-US"/>
        </a:p>
      </dgm:t>
    </dgm:pt>
    <dgm:pt modelId="{409F303A-485F-4041-84A4-21975F862921}">
      <dgm:prSet custT="1"/>
      <dgm:spPr/>
      <dgm:t>
        <a:bodyPr/>
        <a:lstStyle/>
        <a:p>
          <a:pPr rtl="0"/>
          <a:endParaRPr lang="en-US" sz="3200" dirty="0" smtClean="0"/>
        </a:p>
        <a:p>
          <a:pPr rtl="0"/>
          <a:r>
            <a:rPr lang="en-US" sz="3200" dirty="0" smtClean="0"/>
            <a:t>Consists of three major components:</a:t>
          </a:r>
          <a:endParaRPr lang="en-US" sz="3200" dirty="0"/>
        </a:p>
      </dgm:t>
    </dgm:pt>
    <dgm:pt modelId="{39DF9233-3F8E-A349-A4C9-D0D9D8630BE2}" type="parTrans" cxnId="{85040965-D376-1440-8D1D-9E9021EB17F3}">
      <dgm:prSet/>
      <dgm:spPr/>
      <dgm:t>
        <a:bodyPr/>
        <a:lstStyle/>
        <a:p>
          <a:endParaRPr lang="en-US"/>
        </a:p>
      </dgm:t>
    </dgm:pt>
    <dgm:pt modelId="{CA1298D7-4898-1241-A97E-E5301B0A8AD3}" type="sibTrans" cxnId="{85040965-D376-1440-8D1D-9E9021EB17F3}">
      <dgm:prSet/>
      <dgm:spPr/>
      <dgm:t>
        <a:bodyPr/>
        <a:lstStyle/>
        <a:p>
          <a:endParaRPr lang="en-US"/>
        </a:p>
      </dgm:t>
    </dgm:pt>
    <dgm:pt modelId="{4DFFFDED-B35C-AC4A-9F73-B7284B59D51B}">
      <dgm:prSet custT="1"/>
      <dgm:spPr/>
      <dgm:t>
        <a:bodyPr/>
        <a:lstStyle/>
        <a:p>
          <a:pPr rtl="0"/>
          <a:r>
            <a:rPr lang="en-US" sz="3200" dirty="0" smtClean="0"/>
            <a:t>Branch prediction unit (BPU)</a:t>
          </a:r>
          <a:endParaRPr lang="en-US" sz="3200" dirty="0"/>
        </a:p>
      </dgm:t>
    </dgm:pt>
    <dgm:pt modelId="{DAA12A48-A8E9-B24B-B6CA-00C9776DCC73}" type="parTrans" cxnId="{A1FE6C35-4A49-FE43-9001-CFD8C3F9DB80}">
      <dgm:prSet/>
      <dgm:spPr/>
      <dgm:t>
        <a:bodyPr/>
        <a:lstStyle/>
        <a:p>
          <a:endParaRPr lang="en-US"/>
        </a:p>
      </dgm:t>
    </dgm:pt>
    <dgm:pt modelId="{BA28E541-8576-EE49-A476-66B1D0B1AC47}" type="sibTrans" cxnId="{A1FE6C35-4A49-FE43-9001-CFD8C3F9DB80}">
      <dgm:prSet/>
      <dgm:spPr/>
      <dgm:t>
        <a:bodyPr/>
        <a:lstStyle/>
        <a:p>
          <a:endParaRPr lang="en-US"/>
        </a:p>
      </dgm:t>
    </dgm:pt>
    <dgm:pt modelId="{E6B68C6D-5CBB-784A-A947-56CDB373A4C4}">
      <dgm:prSet custT="1"/>
      <dgm:spPr/>
      <dgm:t>
        <a:bodyPr/>
        <a:lstStyle/>
        <a:p>
          <a:pPr rtl="0"/>
          <a:r>
            <a:rPr lang="en-US" sz="3200" dirty="0" smtClean="0"/>
            <a:t>Instruction fetch and </a:t>
          </a:r>
          <a:r>
            <a:rPr lang="en-US" sz="3200" dirty="0" err="1" smtClean="0"/>
            <a:t>predecode</a:t>
          </a:r>
          <a:r>
            <a:rPr lang="en-US" sz="3200" dirty="0" smtClean="0"/>
            <a:t> unit</a:t>
          </a:r>
          <a:endParaRPr lang="en-US" sz="3200" dirty="0"/>
        </a:p>
      </dgm:t>
    </dgm:pt>
    <dgm:pt modelId="{6C0D956B-763E-1844-8F5A-FEF3E0B0265F}" type="parTrans" cxnId="{8329285B-8C63-4A44-81CF-CCEF9AC16FA2}">
      <dgm:prSet/>
      <dgm:spPr/>
      <dgm:t>
        <a:bodyPr/>
        <a:lstStyle/>
        <a:p>
          <a:endParaRPr lang="en-US"/>
        </a:p>
      </dgm:t>
    </dgm:pt>
    <dgm:pt modelId="{8C7E95D7-598E-D245-A553-2BBBFE4BAB2A}" type="sibTrans" cxnId="{8329285B-8C63-4A44-81CF-CCEF9AC16FA2}">
      <dgm:prSet/>
      <dgm:spPr/>
      <dgm:t>
        <a:bodyPr/>
        <a:lstStyle/>
        <a:p>
          <a:endParaRPr lang="en-US"/>
        </a:p>
      </dgm:t>
    </dgm:pt>
    <dgm:pt modelId="{61EC66FE-21FB-AD49-B7B2-52197A8E3EF9}">
      <dgm:prSet custT="1"/>
      <dgm:spPr/>
      <dgm:t>
        <a:bodyPr/>
        <a:lstStyle/>
        <a:p>
          <a:pPr rtl="0"/>
          <a:r>
            <a:rPr lang="en-US" sz="3200" dirty="0" smtClean="0"/>
            <a:t>Instruction queue and decode unit</a:t>
          </a:r>
          <a:endParaRPr lang="en-US" sz="3200" dirty="0"/>
        </a:p>
      </dgm:t>
    </dgm:pt>
    <dgm:pt modelId="{1D06340C-1EFD-E248-8145-ABF3B77C7B76}" type="parTrans" cxnId="{027F94D0-CD5C-014A-8DE6-8D5B2636F9D2}">
      <dgm:prSet/>
      <dgm:spPr/>
      <dgm:t>
        <a:bodyPr/>
        <a:lstStyle/>
        <a:p>
          <a:endParaRPr lang="en-US"/>
        </a:p>
      </dgm:t>
    </dgm:pt>
    <dgm:pt modelId="{48927D26-E2F8-214E-900C-803E0205EFD4}" type="sibTrans" cxnId="{027F94D0-CD5C-014A-8DE6-8D5B2636F9D2}">
      <dgm:prSet/>
      <dgm:spPr/>
      <dgm:t>
        <a:bodyPr/>
        <a:lstStyle/>
        <a:p>
          <a:endParaRPr lang="en-US"/>
        </a:p>
      </dgm:t>
    </dgm:pt>
    <dgm:pt modelId="{FBAE3B4E-32FE-684C-B4BD-78CCC5F2BF89}" type="pres">
      <dgm:prSet presAssocID="{DD90F0A7-6184-D24D-80B3-3AC6F0E835B2}" presName="vert0" presStyleCnt="0">
        <dgm:presLayoutVars>
          <dgm:dir/>
          <dgm:animOne val="branch"/>
          <dgm:animLvl val="lvl"/>
        </dgm:presLayoutVars>
      </dgm:prSet>
      <dgm:spPr/>
      <dgm:t>
        <a:bodyPr/>
        <a:lstStyle/>
        <a:p>
          <a:endParaRPr lang="en-US"/>
        </a:p>
      </dgm:t>
    </dgm:pt>
    <dgm:pt modelId="{41BEB35F-AC1D-774C-83FE-F6B0F64FAA6C}" type="pres">
      <dgm:prSet presAssocID="{409F303A-485F-4041-84A4-21975F862921}" presName="thickLine" presStyleLbl="alignNode1" presStyleIdx="0" presStyleCnt="1"/>
      <dgm:spPr/>
    </dgm:pt>
    <dgm:pt modelId="{99F16A4E-449F-8344-BE19-68619D0BA046}" type="pres">
      <dgm:prSet presAssocID="{409F303A-485F-4041-84A4-21975F862921}" presName="horz1" presStyleCnt="0"/>
      <dgm:spPr/>
    </dgm:pt>
    <dgm:pt modelId="{F5B745DE-C361-6343-A2DF-6CE103383A6E}" type="pres">
      <dgm:prSet presAssocID="{409F303A-485F-4041-84A4-21975F862921}" presName="tx1" presStyleLbl="revTx" presStyleIdx="0" presStyleCnt="4" custScaleX="203876"/>
      <dgm:spPr/>
      <dgm:t>
        <a:bodyPr/>
        <a:lstStyle/>
        <a:p>
          <a:endParaRPr lang="en-US"/>
        </a:p>
      </dgm:t>
    </dgm:pt>
    <dgm:pt modelId="{B28A007A-ACDC-AF41-95E0-C19FD23821CA}" type="pres">
      <dgm:prSet presAssocID="{409F303A-485F-4041-84A4-21975F862921}" presName="vert1" presStyleCnt="0"/>
      <dgm:spPr/>
    </dgm:pt>
    <dgm:pt modelId="{C23396D4-FE0F-F74D-A9F9-64871A809AA7}" type="pres">
      <dgm:prSet presAssocID="{4DFFFDED-B35C-AC4A-9F73-B7284B59D51B}" presName="vertSpace2a" presStyleCnt="0"/>
      <dgm:spPr/>
    </dgm:pt>
    <dgm:pt modelId="{38BE1455-E251-EA4F-A38F-2579BCEBE9BF}" type="pres">
      <dgm:prSet presAssocID="{4DFFFDED-B35C-AC4A-9F73-B7284B59D51B}" presName="horz2" presStyleCnt="0"/>
      <dgm:spPr/>
    </dgm:pt>
    <dgm:pt modelId="{F7A2E6E1-08B4-2A41-BB5B-6A5B6C2E2155}" type="pres">
      <dgm:prSet presAssocID="{4DFFFDED-B35C-AC4A-9F73-B7284B59D51B}" presName="horzSpace2" presStyleCnt="0"/>
      <dgm:spPr/>
    </dgm:pt>
    <dgm:pt modelId="{6FA1B39F-E4F4-A04B-9873-F8081D91E10C}" type="pres">
      <dgm:prSet presAssocID="{4DFFFDED-B35C-AC4A-9F73-B7284B59D51B}" presName="tx2" presStyleLbl="revTx" presStyleIdx="1" presStyleCnt="4"/>
      <dgm:spPr/>
      <dgm:t>
        <a:bodyPr/>
        <a:lstStyle/>
        <a:p>
          <a:endParaRPr lang="en-US"/>
        </a:p>
      </dgm:t>
    </dgm:pt>
    <dgm:pt modelId="{F407C23E-E791-9E46-AFC1-687120C78C50}" type="pres">
      <dgm:prSet presAssocID="{4DFFFDED-B35C-AC4A-9F73-B7284B59D51B}" presName="vert2" presStyleCnt="0"/>
      <dgm:spPr/>
    </dgm:pt>
    <dgm:pt modelId="{F53DA555-FEB4-8A4E-A152-DF4AD423BF92}" type="pres">
      <dgm:prSet presAssocID="{4DFFFDED-B35C-AC4A-9F73-B7284B59D51B}" presName="thinLine2b" presStyleLbl="callout" presStyleIdx="0" presStyleCnt="3"/>
      <dgm:spPr/>
    </dgm:pt>
    <dgm:pt modelId="{73EE5E96-9170-224D-A2F9-B158E72A5655}" type="pres">
      <dgm:prSet presAssocID="{4DFFFDED-B35C-AC4A-9F73-B7284B59D51B}" presName="vertSpace2b" presStyleCnt="0"/>
      <dgm:spPr/>
    </dgm:pt>
    <dgm:pt modelId="{5EBDF752-241E-9148-8291-DF588561D67F}" type="pres">
      <dgm:prSet presAssocID="{E6B68C6D-5CBB-784A-A947-56CDB373A4C4}" presName="horz2" presStyleCnt="0"/>
      <dgm:spPr/>
    </dgm:pt>
    <dgm:pt modelId="{026E5760-9006-9F46-9D69-CA8DBC5BEA60}" type="pres">
      <dgm:prSet presAssocID="{E6B68C6D-5CBB-784A-A947-56CDB373A4C4}" presName="horzSpace2" presStyleCnt="0"/>
      <dgm:spPr/>
    </dgm:pt>
    <dgm:pt modelId="{C220A5DA-BF94-CA4E-9A59-702DECFB9DB7}" type="pres">
      <dgm:prSet presAssocID="{E6B68C6D-5CBB-784A-A947-56CDB373A4C4}" presName="tx2" presStyleLbl="revTx" presStyleIdx="2" presStyleCnt="4"/>
      <dgm:spPr/>
      <dgm:t>
        <a:bodyPr/>
        <a:lstStyle/>
        <a:p>
          <a:endParaRPr lang="en-US"/>
        </a:p>
      </dgm:t>
    </dgm:pt>
    <dgm:pt modelId="{33D5E692-7033-AE48-BA45-735F0013E205}" type="pres">
      <dgm:prSet presAssocID="{E6B68C6D-5CBB-784A-A947-56CDB373A4C4}" presName="vert2" presStyleCnt="0"/>
      <dgm:spPr/>
    </dgm:pt>
    <dgm:pt modelId="{12792DD4-8B80-8F45-BE23-4937C1F62453}" type="pres">
      <dgm:prSet presAssocID="{E6B68C6D-5CBB-784A-A947-56CDB373A4C4}" presName="thinLine2b" presStyleLbl="callout" presStyleIdx="1" presStyleCnt="3"/>
      <dgm:spPr/>
    </dgm:pt>
    <dgm:pt modelId="{EA4B4100-6CE4-A540-A61A-4DDC61BA749D}" type="pres">
      <dgm:prSet presAssocID="{E6B68C6D-5CBB-784A-A947-56CDB373A4C4}" presName="vertSpace2b" presStyleCnt="0"/>
      <dgm:spPr/>
    </dgm:pt>
    <dgm:pt modelId="{67EB99E9-659F-174A-A4E4-09B4E52F06F7}" type="pres">
      <dgm:prSet presAssocID="{61EC66FE-21FB-AD49-B7B2-52197A8E3EF9}" presName="horz2" presStyleCnt="0"/>
      <dgm:spPr/>
    </dgm:pt>
    <dgm:pt modelId="{3663D1D3-19BE-6841-AB04-8F3A5B400C98}" type="pres">
      <dgm:prSet presAssocID="{61EC66FE-21FB-AD49-B7B2-52197A8E3EF9}" presName="horzSpace2" presStyleCnt="0"/>
      <dgm:spPr/>
    </dgm:pt>
    <dgm:pt modelId="{8C237DCB-FF87-0A4B-B402-13106887956E}" type="pres">
      <dgm:prSet presAssocID="{61EC66FE-21FB-AD49-B7B2-52197A8E3EF9}" presName="tx2" presStyleLbl="revTx" presStyleIdx="3" presStyleCnt="4"/>
      <dgm:spPr/>
      <dgm:t>
        <a:bodyPr/>
        <a:lstStyle/>
        <a:p>
          <a:endParaRPr lang="en-US"/>
        </a:p>
      </dgm:t>
    </dgm:pt>
    <dgm:pt modelId="{66CE0A46-A699-9C44-AD11-D53691997BB6}" type="pres">
      <dgm:prSet presAssocID="{61EC66FE-21FB-AD49-B7B2-52197A8E3EF9}" presName="vert2" presStyleCnt="0"/>
      <dgm:spPr/>
    </dgm:pt>
    <dgm:pt modelId="{510811A4-3025-8A4B-9A14-3BCDA4599906}" type="pres">
      <dgm:prSet presAssocID="{61EC66FE-21FB-AD49-B7B2-52197A8E3EF9}" presName="thinLine2b" presStyleLbl="callout" presStyleIdx="2" presStyleCnt="3"/>
      <dgm:spPr/>
    </dgm:pt>
    <dgm:pt modelId="{68551A21-02AC-1C4A-9F25-534BAB702A22}" type="pres">
      <dgm:prSet presAssocID="{61EC66FE-21FB-AD49-B7B2-52197A8E3EF9}" presName="vertSpace2b" presStyleCnt="0"/>
      <dgm:spPr/>
    </dgm:pt>
  </dgm:ptLst>
  <dgm:cxnLst>
    <dgm:cxn modelId="{AEEFDD19-9EF7-234E-9AE0-BF3E517D2BCA}" type="presOf" srcId="{E6B68C6D-5CBB-784A-A947-56CDB373A4C4}" destId="{C220A5DA-BF94-CA4E-9A59-702DECFB9DB7}" srcOrd="0" destOrd="0" presId="urn:microsoft.com/office/officeart/2008/layout/LinedList"/>
    <dgm:cxn modelId="{E7D23D19-B3D9-A84D-AE8E-BB77F123CFB6}" type="presOf" srcId="{4DFFFDED-B35C-AC4A-9F73-B7284B59D51B}" destId="{6FA1B39F-E4F4-A04B-9873-F8081D91E10C}" srcOrd="0" destOrd="0" presId="urn:microsoft.com/office/officeart/2008/layout/LinedList"/>
    <dgm:cxn modelId="{027F94D0-CD5C-014A-8DE6-8D5B2636F9D2}" srcId="{409F303A-485F-4041-84A4-21975F862921}" destId="{61EC66FE-21FB-AD49-B7B2-52197A8E3EF9}" srcOrd="2" destOrd="0" parTransId="{1D06340C-1EFD-E248-8145-ABF3B77C7B76}" sibTransId="{48927D26-E2F8-214E-900C-803E0205EFD4}"/>
    <dgm:cxn modelId="{85040965-D376-1440-8D1D-9E9021EB17F3}" srcId="{DD90F0A7-6184-D24D-80B3-3AC6F0E835B2}" destId="{409F303A-485F-4041-84A4-21975F862921}" srcOrd="0" destOrd="0" parTransId="{39DF9233-3F8E-A349-A4C9-D0D9D8630BE2}" sibTransId="{CA1298D7-4898-1241-A97E-E5301B0A8AD3}"/>
    <dgm:cxn modelId="{E9EB5A8D-DE1C-944F-89A2-AA15ACFBC277}" type="presOf" srcId="{409F303A-485F-4041-84A4-21975F862921}" destId="{F5B745DE-C361-6343-A2DF-6CE103383A6E}" srcOrd="0" destOrd="0" presId="urn:microsoft.com/office/officeart/2008/layout/LinedList"/>
    <dgm:cxn modelId="{8329285B-8C63-4A44-81CF-CCEF9AC16FA2}" srcId="{409F303A-485F-4041-84A4-21975F862921}" destId="{E6B68C6D-5CBB-784A-A947-56CDB373A4C4}" srcOrd="1" destOrd="0" parTransId="{6C0D956B-763E-1844-8F5A-FEF3E0B0265F}" sibTransId="{8C7E95D7-598E-D245-A553-2BBBFE4BAB2A}"/>
    <dgm:cxn modelId="{C56F1BE7-9F7A-0C40-8EC7-FDFB3B16DE54}" type="presOf" srcId="{DD90F0A7-6184-D24D-80B3-3AC6F0E835B2}" destId="{FBAE3B4E-32FE-684C-B4BD-78CCC5F2BF89}" srcOrd="0" destOrd="0" presId="urn:microsoft.com/office/officeart/2008/layout/LinedList"/>
    <dgm:cxn modelId="{3552C081-D066-244F-8C56-E65CA82D5ED0}" type="presOf" srcId="{61EC66FE-21FB-AD49-B7B2-52197A8E3EF9}" destId="{8C237DCB-FF87-0A4B-B402-13106887956E}" srcOrd="0" destOrd="0" presId="urn:microsoft.com/office/officeart/2008/layout/LinedList"/>
    <dgm:cxn modelId="{A1FE6C35-4A49-FE43-9001-CFD8C3F9DB80}" srcId="{409F303A-485F-4041-84A4-21975F862921}" destId="{4DFFFDED-B35C-AC4A-9F73-B7284B59D51B}" srcOrd="0" destOrd="0" parTransId="{DAA12A48-A8E9-B24B-B6CA-00C9776DCC73}" sibTransId="{BA28E541-8576-EE49-A476-66B1D0B1AC47}"/>
    <dgm:cxn modelId="{F80F4B7B-BB36-1C45-B12B-4C54DA1A3D2A}" type="presParOf" srcId="{FBAE3B4E-32FE-684C-B4BD-78CCC5F2BF89}" destId="{41BEB35F-AC1D-774C-83FE-F6B0F64FAA6C}" srcOrd="0" destOrd="0" presId="urn:microsoft.com/office/officeart/2008/layout/LinedList"/>
    <dgm:cxn modelId="{B80C1662-CDCF-3044-976D-81A20B07D9D7}" type="presParOf" srcId="{FBAE3B4E-32FE-684C-B4BD-78CCC5F2BF89}" destId="{99F16A4E-449F-8344-BE19-68619D0BA046}" srcOrd="1" destOrd="0" presId="urn:microsoft.com/office/officeart/2008/layout/LinedList"/>
    <dgm:cxn modelId="{17DFCB63-02F5-AE4E-9692-E0B87394F30A}" type="presParOf" srcId="{99F16A4E-449F-8344-BE19-68619D0BA046}" destId="{F5B745DE-C361-6343-A2DF-6CE103383A6E}" srcOrd="0" destOrd="0" presId="urn:microsoft.com/office/officeart/2008/layout/LinedList"/>
    <dgm:cxn modelId="{70E934AB-BFDF-8549-985E-89CD74E37DD4}" type="presParOf" srcId="{99F16A4E-449F-8344-BE19-68619D0BA046}" destId="{B28A007A-ACDC-AF41-95E0-C19FD23821CA}" srcOrd="1" destOrd="0" presId="urn:microsoft.com/office/officeart/2008/layout/LinedList"/>
    <dgm:cxn modelId="{EF669761-9591-F142-B75F-DFAF8F80E66D}" type="presParOf" srcId="{B28A007A-ACDC-AF41-95E0-C19FD23821CA}" destId="{C23396D4-FE0F-F74D-A9F9-64871A809AA7}" srcOrd="0" destOrd="0" presId="urn:microsoft.com/office/officeart/2008/layout/LinedList"/>
    <dgm:cxn modelId="{CFD775A0-2E69-3A41-A05B-CE78023D750F}" type="presParOf" srcId="{B28A007A-ACDC-AF41-95E0-C19FD23821CA}" destId="{38BE1455-E251-EA4F-A38F-2579BCEBE9BF}" srcOrd="1" destOrd="0" presId="urn:microsoft.com/office/officeart/2008/layout/LinedList"/>
    <dgm:cxn modelId="{1C6181B5-543B-9D44-975A-C0DFB490A627}" type="presParOf" srcId="{38BE1455-E251-EA4F-A38F-2579BCEBE9BF}" destId="{F7A2E6E1-08B4-2A41-BB5B-6A5B6C2E2155}" srcOrd="0" destOrd="0" presId="urn:microsoft.com/office/officeart/2008/layout/LinedList"/>
    <dgm:cxn modelId="{4F12A146-66FC-064F-8982-BABD1F2000A5}" type="presParOf" srcId="{38BE1455-E251-EA4F-A38F-2579BCEBE9BF}" destId="{6FA1B39F-E4F4-A04B-9873-F8081D91E10C}" srcOrd="1" destOrd="0" presId="urn:microsoft.com/office/officeart/2008/layout/LinedList"/>
    <dgm:cxn modelId="{0F106F8A-C25F-8347-92E8-B6CFDB04D14B}" type="presParOf" srcId="{38BE1455-E251-EA4F-A38F-2579BCEBE9BF}" destId="{F407C23E-E791-9E46-AFC1-687120C78C50}" srcOrd="2" destOrd="0" presId="urn:microsoft.com/office/officeart/2008/layout/LinedList"/>
    <dgm:cxn modelId="{2D611B38-134E-0F4E-AD55-5C7FDB584A8C}" type="presParOf" srcId="{B28A007A-ACDC-AF41-95E0-C19FD23821CA}" destId="{F53DA555-FEB4-8A4E-A152-DF4AD423BF92}" srcOrd="2" destOrd="0" presId="urn:microsoft.com/office/officeart/2008/layout/LinedList"/>
    <dgm:cxn modelId="{8AC942D7-E137-574C-A6B0-8A04D195A312}" type="presParOf" srcId="{B28A007A-ACDC-AF41-95E0-C19FD23821CA}" destId="{73EE5E96-9170-224D-A2F9-B158E72A5655}" srcOrd="3" destOrd="0" presId="urn:microsoft.com/office/officeart/2008/layout/LinedList"/>
    <dgm:cxn modelId="{0F8FBAB7-DED9-DB40-894B-8E907642D933}" type="presParOf" srcId="{B28A007A-ACDC-AF41-95E0-C19FD23821CA}" destId="{5EBDF752-241E-9148-8291-DF588561D67F}" srcOrd="4" destOrd="0" presId="urn:microsoft.com/office/officeart/2008/layout/LinedList"/>
    <dgm:cxn modelId="{5E316033-AAAD-014D-88C6-391B08E50A99}" type="presParOf" srcId="{5EBDF752-241E-9148-8291-DF588561D67F}" destId="{026E5760-9006-9F46-9D69-CA8DBC5BEA60}" srcOrd="0" destOrd="0" presId="urn:microsoft.com/office/officeart/2008/layout/LinedList"/>
    <dgm:cxn modelId="{2FAFD33B-3102-7846-8803-80CB4973B32D}" type="presParOf" srcId="{5EBDF752-241E-9148-8291-DF588561D67F}" destId="{C220A5DA-BF94-CA4E-9A59-702DECFB9DB7}" srcOrd="1" destOrd="0" presId="urn:microsoft.com/office/officeart/2008/layout/LinedList"/>
    <dgm:cxn modelId="{A6E79EBF-77E3-4540-A143-491E377D4A01}" type="presParOf" srcId="{5EBDF752-241E-9148-8291-DF588561D67F}" destId="{33D5E692-7033-AE48-BA45-735F0013E205}" srcOrd="2" destOrd="0" presId="urn:microsoft.com/office/officeart/2008/layout/LinedList"/>
    <dgm:cxn modelId="{CF9D3CC5-74D8-4B46-A832-4E491A8FF53C}" type="presParOf" srcId="{B28A007A-ACDC-AF41-95E0-C19FD23821CA}" destId="{12792DD4-8B80-8F45-BE23-4937C1F62453}" srcOrd="5" destOrd="0" presId="urn:microsoft.com/office/officeart/2008/layout/LinedList"/>
    <dgm:cxn modelId="{1BC85A34-5B26-3343-8B57-7D08494D2149}" type="presParOf" srcId="{B28A007A-ACDC-AF41-95E0-C19FD23821CA}" destId="{EA4B4100-6CE4-A540-A61A-4DDC61BA749D}" srcOrd="6" destOrd="0" presId="urn:microsoft.com/office/officeart/2008/layout/LinedList"/>
    <dgm:cxn modelId="{2593A81E-7245-9B45-8C10-0D4D9474F921}" type="presParOf" srcId="{B28A007A-ACDC-AF41-95E0-C19FD23821CA}" destId="{67EB99E9-659F-174A-A4E4-09B4E52F06F7}" srcOrd="7" destOrd="0" presId="urn:microsoft.com/office/officeart/2008/layout/LinedList"/>
    <dgm:cxn modelId="{ABC77BED-6D3D-BD44-90C3-0985A9D107CF}" type="presParOf" srcId="{67EB99E9-659F-174A-A4E4-09B4E52F06F7}" destId="{3663D1D3-19BE-6841-AB04-8F3A5B400C98}" srcOrd="0" destOrd="0" presId="urn:microsoft.com/office/officeart/2008/layout/LinedList"/>
    <dgm:cxn modelId="{80F71FC6-5920-C74C-BF54-6AE95F226262}" type="presParOf" srcId="{67EB99E9-659F-174A-A4E4-09B4E52F06F7}" destId="{8C237DCB-FF87-0A4B-B402-13106887956E}" srcOrd="1" destOrd="0" presId="urn:microsoft.com/office/officeart/2008/layout/LinedList"/>
    <dgm:cxn modelId="{A9FBD2B0-58F3-334E-A392-354394309B05}" type="presParOf" srcId="{67EB99E9-659F-174A-A4E4-09B4E52F06F7}" destId="{66CE0A46-A699-9C44-AD11-D53691997BB6}" srcOrd="2" destOrd="0" presId="urn:microsoft.com/office/officeart/2008/layout/LinedList"/>
    <dgm:cxn modelId="{F2E33316-DEC4-1343-AAC6-A6A9DF88846C}" type="presParOf" srcId="{B28A007A-ACDC-AF41-95E0-C19FD23821CA}" destId="{510811A4-3025-8A4B-9A14-3BCDA4599906}" srcOrd="8" destOrd="0" presId="urn:microsoft.com/office/officeart/2008/layout/LinedList"/>
    <dgm:cxn modelId="{18805F25-B210-5644-8EC4-F4848DEA40BC}" type="presParOf" srcId="{B28A007A-ACDC-AF41-95E0-C19FD23821CA}" destId="{68551A21-02AC-1C4A-9F25-534BAB702A2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9D3221-B27D-D341-807D-3B445357EC37}" type="doc">
      <dgm:prSet loTypeId="urn:microsoft.com/office/officeart/2005/8/layout/vList2" loCatId="list" qsTypeId="urn:microsoft.com/office/officeart/2005/8/quickstyle/3D1" qsCatId="3D" csTypeId="urn:microsoft.com/office/officeart/2005/8/colors/colorful3" csCatId="colorful"/>
      <dgm:spPr/>
      <dgm:t>
        <a:bodyPr/>
        <a:lstStyle/>
        <a:p>
          <a:endParaRPr lang="en-US"/>
        </a:p>
      </dgm:t>
    </dgm:pt>
    <dgm:pt modelId="{DB3AFFDB-6DA4-614D-BE1A-7BC91C17397E}">
      <dgm:prSet/>
      <dgm:spPr/>
      <dgm:t>
        <a:bodyPr/>
        <a:lstStyle/>
        <a:p>
          <a:pPr rtl="0"/>
          <a:r>
            <a:rPr lang="en-US" dirty="0" smtClean="0">
              <a:solidFill>
                <a:schemeClr val="accent2"/>
              </a:solidFill>
            </a:rPr>
            <a:t>Comprises: </a:t>
          </a:r>
          <a:endParaRPr lang="en-US" dirty="0">
            <a:solidFill>
              <a:schemeClr val="accent2"/>
            </a:solidFill>
          </a:endParaRPr>
        </a:p>
      </dgm:t>
    </dgm:pt>
    <dgm:pt modelId="{3E9651A2-B902-D045-B3B0-7C03EAB8993C}" type="parTrans" cxnId="{EE31198F-6E90-9340-9DE9-8880B61C0847}">
      <dgm:prSet/>
      <dgm:spPr/>
      <dgm:t>
        <a:bodyPr/>
        <a:lstStyle/>
        <a:p>
          <a:endParaRPr lang="en-US"/>
        </a:p>
      </dgm:t>
    </dgm:pt>
    <dgm:pt modelId="{A87E67A5-0285-614D-B906-135B9305CA2E}" type="sibTrans" cxnId="{EE31198F-6E90-9340-9DE9-8880B61C0847}">
      <dgm:prSet/>
      <dgm:spPr/>
      <dgm:t>
        <a:bodyPr/>
        <a:lstStyle/>
        <a:p>
          <a:endParaRPr lang="en-US"/>
        </a:p>
      </dgm:t>
    </dgm:pt>
    <dgm:pt modelId="{87999CB9-137A-4842-BDA1-C57BB216CB0E}">
      <dgm:prSet/>
      <dgm:spPr/>
      <dgm:t>
        <a:bodyPr/>
        <a:lstStyle/>
        <a:p>
          <a:pPr rtl="0"/>
          <a:r>
            <a:rPr lang="en-US" smtClean="0"/>
            <a:t>The instruction translation lookaside buffer (ITLB)</a:t>
          </a:r>
          <a:endParaRPr lang="en-US"/>
        </a:p>
      </dgm:t>
    </dgm:pt>
    <dgm:pt modelId="{285673D1-9592-644A-A9F2-1DF198D83817}" type="parTrans" cxnId="{8D083B42-5C08-9347-8BB7-FD084CF5BF29}">
      <dgm:prSet/>
      <dgm:spPr/>
      <dgm:t>
        <a:bodyPr/>
        <a:lstStyle/>
        <a:p>
          <a:endParaRPr lang="en-US"/>
        </a:p>
      </dgm:t>
    </dgm:pt>
    <dgm:pt modelId="{BF32D295-7E26-8B4E-8F38-C031E31429A1}" type="sibTrans" cxnId="{8D083B42-5C08-9347-8BB7-FD084CF5BF29}">
      <dgm:prSet/>
      <dgm:spPr/>
      <dgm:t>
        <a:bodyPr/>
        <a:lstStyle/>
        <a:p>
          <a:endParaRPr lang="en-US"/>
        </a:p>
      </dgm:t>
    </dgm:pt>
    <dgm:pt modelId="{3CE2FF2B-B013-9D4B-8D85-9F411E7DBBAD}">
      <dgm:prSet/>
      <dgm:spPr/>
      <dgm:t>
        <a:bodyPr/>
        <a:lstStyle/>
        <a:p>
          <a:pPr rtl="0"/>
          <a:r>
            <a:rPr lang="en-US" smtClean="0"/>
            <a:t>An instruction prefetcher</a:t>
          </a:r>
          <a:endParaRPr lang="en-US"/>
        </a:p>
      </dgm:t>
    </dgm:pt>
    <dgm:pt modelId="{DF085D21-4ECC-D94C-90A1-49C97D113C86}" type="parTrans" cxnId="{14AA5CFF-8752-C34F-92F7-AFC56D5777F1}">
      <dgm:prSet/>
      <dgm:spPr/>
      <dgm:t>
        <a:bodyPr/>
        <a:lstStyle/>
        <a:p>
          <a:endParaRPr lang="en-US"/>
        </a:p>
      </dgm:t>
    </dgm:pt>
    <dgm:pt modelId="{2CA40EA8-A09B-C340-97B5-A660D36AC48F}" type="sibTrans" cxnId="{14AA5CFF-8752-C34F-92F7-AFC56D5777F1}">
      <dgm:prSet/>
      <dgm:spPr/>
      <dgm:t>
        <a:bodyPr/>
        <a:lstStyle/>
        <a:p>
          <a:endParaRPr lang="en-US"/>
        </a:p>
      </dgm:t>
    </dgm:pt>
    <dgm:pt modelId="{F3A734FB-6F54-9A4D-9759-BF8B484C9AB6}">
      <dgm:prSet/>
      <dgm:spPr/>
      <dgm:t>
        <a:bodyPr/>
        <a:lstStyle/>
        <a:p>
          <a:pPr rtl="0"/>
          <a:r>
            <a:rPr lang="en-US" smtClean="0"/>
            <a:t>The instruction cache</a:t>
          </a:r>
          <a:endParaRPr lang="en-US"/>
        </a:p>
      </dgm:t>
    </dgm:pt>
    <dgm:pt modelId="{5F97F870-2C55-2342-8336-5A3CC7085AF4}" type="parTrans" cxnId="{D94120D1-7D1F-2443-8EA6-00C3B1BBF565}">
      <dgm:prSet/>
      <dgm:spPr/>
      <dgm:t>
        <a:bodyPr/>
        <a:lstStyle/>
        <a:p>
          <a:endParaRPr lang="en-US"/>
        </a:p>
      </dgm:t>
    </dgm:pt>
    <dgm:pt modelId="{32E9B84F-8B96-0249-8F9C-2676EF2C0119}" type="sibTrans" cxnId="{D94120D1-7D1F-2443-8EA6-00C3B1BBF565}">
      <dgm:prSet/>
      <dgm:spPr/>
      <dgm:t>
        <a:bodyPr/>
        <a:lstStyle/>
        <a:p>
          <a:endParaRPr lang="en-US"/>
        </a:p>
      </dgm:t>
    </dgm:pt>
    <dgm:pt modelId="{F83737CD-659F-C548-8036-ADDDCFC40B60}">
      <dgm:prSet/>
      <dgm:spPr/>
      <dgm:t>
        <a:bodyPr/>
        <a:lstStyle/>
        <a:p>
          <a:pPr rtl="0"/>
          <a:r>
            <a:rPr lang="en-US" smtClean="0"/>
            <a:t>The predecode logic</a:t>
          </a:r>
          <a:endParaRPr lang="en-US"/>
        </a:p>
      </dgm:t>
    </dgm:pt>
    <dgm:pt modelId="{D9D66CA9-293B-0B45-A0B0-EF3E2B809811}" type="parTrans" cxnId="{08615D1E-B95B-8843-8A2F-4199B2D4E438}">
      <dgm:prSet/>
      <dgm:spPr/>
      <dgm:t>
        <a:bodyPr/>
        <a:lstStyle/>
        <a:p>
          <a:endParaRPr lang="en-US"/>
        </a:p>
      </dgm:t>
    </dgm:pt>
    <dgm:pt modelId="{39302897-BD69-964F-A137-4166D8DC7528}" type="sibTrans" cxnId="{08615D1E-B95B-8843-8A2F-4199B2D4E438}">
      <dgm:prSet/>
      <dgm:spPr/>
      <dgm:t>
        <a:bodyPr/>
        <a:lstStyle/>
        <a:p>
          <a:endParaRPr lang="en-US"/>
        </a:p>
      </dgm:t>
    </dgm:pt>
    <dgm:pt modelId="{942BCDB1-03E0-614A-9EC2-4B662A9C5999}">
      <dgm:prSet/>
      <dgm:spPr/>
      <dgm:t>
        <a:bodyPr/>
        <a:lstStyle/>
        <a:p>
          <a:pPr rtl="0"/>
          <a:r>
            <a:rPr lang="en-US" dirty="0" smtClean="0">
              <a:solidFill>
                <a:schemeClr val="accent2"/>
              </a:solidFill>
            </a:rPr>
            <a:t>The </a:t>
          </a:r>
          <a:r>
            <a:rPr lang="en-US" dirty="0" err="1" smtClean="0">
              <a:solidFill>
                <a:schemeClr val="accent2"/>
              </a:solidFill>
            </a:rPr>
            <a:t>predecode</a:t>
          </a:r>
          <a:r>
            <a:rPr lang="en-US" dirty="0" smtClean="0">
              <a:solidFill>
                <a:schemeClr val="accent2"/>
              </a:solidFill>
            </a:rPr>
            <a:t> unit accepts the sixteen bytes from the instruction cache or prefetch buffers and carries out the following tasks:</a:t>
          </a:r>
          <a:endParaRPr lang="en-US" dirty="0">
            <a:solidFill>
              <a:schemeClr val="accent2"/>
            </a:solidFill>
          </a:endParaRPr>
        </a:p>
      </dgm:t>
    </dgm:pt>
    <dgm:pt modelId="{EA4D70A9-B1EB-C649-BB3D-30F542EDA571}" type="parTrans" cxnId="{960103A6-7490-D844-A805-D75A7DE39C41}">
      <dgm:prSet/>
      <dgm:spPr/>
      <dgm:t>
        <a:bodyPr/>
        <a:lstStyle/>
        <a:p>
          <a:endParaRPr lang="en-US"/>
        </a:p>
      </dgm:t>
    </dgm:pt>
    <dgm:pt modelId="{FF702C4B-87B0-9C4E-9A22-BE9E367D4AA7}" type="sibTrans" cxnId="{960103A6-7490-D844-A805-D75A7DE39C41}">
      <dgm:prSet/>
      <dgm:spPr/>
      <dgm:t>
        <a:bodyPr/>
        <a:lstStyle/>
        <a:p>
          <a:endParaRPr lang="en-US"/>
        </a:p>
      </dgm:t>
    </dgm:pt>
    <dgm:pt modelId="{22C529A9-AC37-5743-8A5F-28023945C9EB}">
      <dgm:prSet/>
      <dgm:spPr/>
      <dgm:t>
        <a:bodyPr/>
        <a:lstStyle/>
        <a:p>
          <a:pPr rtl="0"/>
          <a:r>
            <a:rPr lang="en-US" smtClean="0"/>
            <a:t>Determine the length of the instructions</a:t>
          </a:r>
          <a:endParaRPr lang="en-US"/>
        </a:p>
      </dgm:t>
    </dgm:pt>
    <dgm:pt modelId="{86CDC0AF-BAE5-C044-A8E6-2AFD8C94E04F}" type="parTrans" cxnId="{21FC8A29-62B0-AC41-B587-E2FE75F366E3}">
      <dgm:prSet/>
      <dgm:spPr/>
      <dgm:t>
        <a:bodyPr/>
        <a:lstStyle/>
        <a:p>
          <a:endParaRPr lang="en-US"/>
        </a:p>
      </dgm:t>
    </dgm:pt>
    <dgm:pt modelId="{8873F67F-BF7B-8840-AC07-9E68B420013A}" type="sibTrans" cxnId="{21FC8A29-62B0-AC41-B587-E2FE75F366E3}">
      <dgm:prSet/>
      <dgm:spPr/>
      <dgm:t>
        <a:bodyPr/>
        <a:lstStyle/>
        <a:p>
          <a:endParaRPr lang="en-US"/>
        </a:p>
      </dgm:t>
    </dgm:pt>
    <dgm:pt modelId="{A4CCD9B5-20C0-574D-BD40-3058D5180A8E}">
      <dgm:prSet/>
      <dgm:spPr/>
      <dgm:t>
        <a:bodyPr/>
        <a:lstStyle/>
        <a:p>
          <a:pPr rtl="0"/>
          <a:r>
            <a:rPr lang="en-US" smtClean="0"/>
            <a:t>Decode all prefixes associated with instructions</a:t>
          </a:r>
          <a:endParaRPr lang="en-US"/>
        </a:p>
      </dgm:t>
    </dgm:pt>
    <dgm:pt modelId="{6F5C614C-E63C-754F-B089-84582161C6B2}" type="parTrans" cxnId="{5046B2DD-4835-3F49-AEF6-F6CF73A11BAE}">
      <dgm:prSet/>
      <dgm:spPr/>
      <dgm:t>
        <a:bodyPr/>
        <a:lstStyle/>
        <a:p>
          <a:endParaRPr lang="en-US"/>
        </a:p>
      </dgm:t>
    </dgm:pt>
    <dgm:pt modelId="{C9BE2DBE-E8B0-2442-AB5B-94A4E13FF132}" type="sibTrans" cxnId="{5046B2DD-4835-3F49-AEF6-F6CF73A11BAE}">
      <dgm:prSet/>
      <dgm:spPr/>
      <dgm:t>
        <a:bodyPr/>
        <a:lstStyle/>
        <a:p>
          <a:endParaRPr lang="en-US"/>
        </a:p>
      </dgm:t>
    </dgm:pt>
    <dgm:pt modelId="{FBBB289E-AAA6-CB45-9656-72E4D88F7C16}">
      <dgm:prSet/>
      <dgm:spPr/>
      <dgm:t>
        <a:bodyPr/>
        <a:lstStyle/>
        <a:p>
          <a:pPr rtl="0"/>
          <a:r>
            <a:rPr lang="en-US" smtClean="0"/>
            <a:t>Mark various properties of instruction for the decoders</a:t>
          </a:r>
          <a:endParaRPr lang="en-US"/>
        </a:p>
      </dgm:t>
    </dgm:pt>
    <dgm:pt modelId="{E3DCA67F-44E2-4E48-84BA-74B242D3F222}" type="parTrans" cxnId="{7E4F0F5B-0ADD-1C4D-BB04-C2902650D469}">
      <dgm:prSet/>
      <dgm:spPr/>
      <dgm:t>
        <a:bodyPr/>
        <a:lstStyle/>
        <a:p>
          <a:endParaRPr lang="en-US"/>
        </a:p>
      </dgm:t>
    </dgm:pt>
    <dgm:pt modelId="{B3F4F775-1559-4D48-8489-BD1CD3532E55}" type="sibTrans" cxnId="{7E4F0F5B-0ADD-1C4D-BB04-C2902650D469}">
      <dgm:prSet/>
      <dgm:spPr/>
      <dgm:t>
        <a:bodyPr/>
        <a:lstStyle/>
        <a:p>
          <a:endParaRPr lang="en-US"/>
        </a:p>
      </dgm:t>
    </dgm:pt>
    <dgm:pt modelId="{0805C228-3F57-EF45-9037-DB72A3B4926A}">
      <dgm:prSet/>
      <dgm:spPr/>
      <dgm:t>
        <a:bodyPr/>
        <a:lstStyle/>
        <a:p>
          <a:pPr rtl="0"/>
          <a:r>
            <a:rPr lang="en-US" dirty="0" err="1" smtClean="0">
              <a:solidFill>
                <a:schemeClr val="accent2"/>
              </a:solidFill>
            </a:rPr>
            <a:t>Predecode</a:t>
          </a:r>
          <a:r>
            <a:rPr lang="en-US" dirty="0" smtClean="0">
              <a:solidFill>
                <a:schemeClr val="accent2"/>
              </a:solidFill>
            </a:rPr>
            <a:t> unit can write up to six instructions per cycle into the instruction queue</a:t>
          </a:r>
          <a:endParaRPr lang="en-US" dirty="0">
            <a:solidFill>
              <a:schemeClr val="accent2"/>
            </a:solidFill>
          </a:endParaRPr>
        </a:p>
      </dgm:t>
    </dgm:pt>
    <dgm:pt modelId="{AE819851-06D2-A54F-B214-04AF8646D50C}" type="parTrans" cxnId="{C9C7CD35-F63E-7341-83C0-5F65F516D190}">
      <dgm:prSet/>
      <dgm:spPr/>
      <dgm:t>
        <a:bodyPr/>
        <a:lstStyle/>
        <a:p>
          <a:endParaRPr lang="en-US"/>
        </a:p>
      </dgm:t>
    </dgm:pt>
    <dgm:pt modelId="{C1719ECF-3477-0342-B17E-BE2EE9624C87}" type="sibTrans" cxnId="{C9C7CD35-F63E-7341-83C0-5F65F516D190}">
      <dgm:prSet/>
      <dgm:spPr/>
      <dgm:t>
        <a:bodyPr/>
        <a:lstStyle/>
        <a:p>
          <a:endParaRPr lang="en-US"/>
        </a:p>
      </dgm:t>
    </dgm:pt>
    <dgm:pt modelId="{F0F3200B-2A16-454C-BD2D-765A5D757CD8}">
      <dgm:prSet/>
      <dgm:spPr/>
      <dgm:t>
        <a:bodyPr/>
        <a:lstStyle/>
        <a:p>
          <a:pPr rtl="0"/>
          <a:r>
            <a:rPr lang="en-US" smtClean="0"/>
            <a:t>If a fetch contains more than six instructions, the predecoder continues to decode up to six instructions per cycle until all instruction in the fetch are written to the instruction queue</a:t>
          </a:r>
          <a:endParaRPr lang="en-US"/>
        </a:p>
      </dgm:t>
    </dgm:pt>
    <dgm:pt modelId="{386EF08C-0558-3745-9D56-206D866A637D}" type="parTrans" cxnId="{BDADCAE2-9809-AB43-8821-398A82E72EB8}">
      <dgm:prSet/>
      <dgm:spPr/>
      <dgm:t>
        <a:bodyPr/>
        <a:lstStyle/>
        <a:p>
          <a:endParaRPr lang="en-US"/>
        </a:p>
      </dgm:t>
    </dgm:pt>
    <dgm:pt modelId="{7B51191B-6A4A-3C4B-BDB0-5F1C0F4F20A4}" type="sibTrans" cxnId="{BDADCAE2-9809-AB43-8821-398A82E72EB8}">
      <dgm:prSet/>
      <dgm:spPr/>
      <dgm:t>
        <a:bodyPr/>
        <a:lstStyle/>
        <a:p>
          <a:endParaRPr lang="en-US"/>
        </a:p>
      </dgm:t>
    </dgm:pt>
    <dgm:pt modelId="{216C3DA4-1FF7-D44D-9B91-D75517F55D28}">
      <dgm:prSet/>
      <dgm:spPr/>
      <dgm:t>
        <a:bodyPr/>
        <a:lstStyle/>
        <a:p>
          <a:pPr rtl="0"/>
          <a:r>
            <a:rPr lang="en-US" smtClean="0"/>
            <a:t>Subsequent fetches can only enter predecoding after the current fetch completes</a:t>
          </a:r>
          <a:endParaRPr lang="en-US"/>
        </a:p>
      </dgm:t>
    </dgm:pt>
    <dgm:pt modelId="{0F50A73E-661F-A84F-B3B8-00746DF0225A}" type="parTrans" cxnId="{5DDACB19-2682-4142-8367-BF15CD34ADFE}">
      <dgm:prSet/>
      <dgm:spPr/>
      <dgm:t>
        <a:bodyPr/>
        <a:lstStyle/>
        <a:p>
          <a:endParaRPr lang="en-US"/>
        </a:p>
      </dgm:t>
    </dgm:pt>
    <dgm:pt modelId="{A3104F94-2BFC-6B41-BD2A-EEFD4230465E}" type="sibTrans" cxnId="{5DDACB19-2682-4142-8367-BF15CD34ADFE}">
      <dgm:prSet/>
      <dgm:spPr/>
      <dgm:t>
        <a:bodyPr/>
        <a:lstStyle/>
        <a:p>
          <a:endParaRPr lang="en-US"/>
        </a:p>
      </dgm:t>
    </dgm:pt>
    <dgm:pt modelId="{CF8F72DF-0FD2-7341-BD2E-3AB0DEF56EEF}" type="pres">
      <dgm:prSet presAssocID="{889D3221-B27D-D341-807D-3B445357EC37}" presName="linear" presStyleCnt="0">
        <dgm:presLayoutVars>
          <dgm:animLvl val="lvl"/>
          <dgm:resizeHandles val="exact"/>
        </dgm:presLayoutVars>
      </dgm:prSet>
      <dgm:spPr/>
      <dgm:t>
        <a:bodyPr/>
        <a:lstStyle/>
        <a:p>
          <a:endParaRPr lang="en-US"/>
        </a:p>
      </dgm:t>
    </dgm:pt>
    <dgm:pt modelId="{92515B23-2423-0144-8F7A-9A92142D3336}" type="pres">
      <dgm:prSet presAssocID="{DB3AFFDB-6DA4-614D-BE1A-7BC91C17397E}" presName="parentText" presStyleLbl="node1" presStyleIdx="0" presStyleCnt="3">
        <dgm:presLayoutVars>
          <dgm:chMax val="0"/>
          <dgm:bulletEnabled val="1"/>
        </dgm:presLayoutVars>
      </dgm:prSet>
      <dgm:spPr/>
      <dgm:t>
        <a:bodyPr/>
        <a:lstStyle/>
        <a:p>
          <a:endParaRPr lang="en-US"/>
        </a:p>
      </dgm:t>
    </dgm:pt>
    <dgm:pt modelId="{7E4290DD-9F3F-D943-B2AB-353950483DCE}" type="pres">
      <dgm:prSet presAssocID="{DB3AFFDB-6DA4-614D-BE1A-7BC91C17397E}" presName="childText" presStyleLbl="revTx" presStyleIdx="0" presStyleCnt="3">
        <dgm:presLayoutVars>
          <dgm:bulletEnabled val="1"/>
        </dgm:presLayoutVars>
      </dgm:prSet>
      <dgm:spPr/>
      <dgm:t>
        <a:bodyPr/>
        <a:lstStyle/>
        <a:p>
          <a:endParaRPr lang="en-US"/>
        </a:p>
      </dgm:t>
    </dgm:pt>
    <dgm:pt modelId="{2E53E971-9A3B-B14F-9779-C475C49FF954}" type="pres">
      <dgm:prSet presAssocID="{942BCDB1-03E0-614A-9EC2-4B662A9C5999}" presName="parentText" presStyleLbl="node1" presStyleIdx="1" presStyleCnt="3">
        <dgm:presLayoutVars>
          <dgm:chMax val="0"/>
          <dgm:bulletEnabled val="1"/>
        </dgm:presLayoutVars>
      </dgm:prSet>
      <dgm:spPr/>
      <dgm:t>
        <a:bodyPr/>
        <a:lstStyle/>
        <a:p>
          <a:endParaRPr lang="en-US"/>
        </a:p>
      </dgm:t>
    </dgm:pt>
    <dgm:pt modelId="{9BBBD219-0C74-8849-9957-F5198765DD28}" type="pres">
      <dgm:prSet presAssocID="{942BCDB1-03E0-614A-9EC2-4B662A9C5999}" presName="childText" presStyleLbl="revTx" presStyleIdx="1" presStyleCnt="3">
        <dgm:presLayoutVars>
          <dgm:bulletEnabled val="1"/>
        </dgm:presLayoutVars>
      </dgm:prSet>
      <dgm:spPr/>
      <dgm:t>
        <a:bodyPr/>
        <a:lstStyle/>
        <a:p>
          <a:endParaRPr lang="en-US"/>
        </a:p>
      </dgm:t>
    </dgm:pt>
    <dgm:pt modelId="{50617B96-C945-DD48-AC54-9F56E77EE595}" type="pres">
      <dgm:prSet presAssocID="{0805C228-3F57-EF45-9037-DB72A3B4926A}" presName="parentText" presStyleLbl="node1" presStyleIdx="2" presStyleCnt="3">
        <dgm:presLayoutVars>
          <dgm:chMax val="0"/>
          <dgm:bulletEnabled val="1"/>
        </dgm:presLayoutVars>
      </dgm:prSet>
      <dgm:spPr/>
      <dgm:t>
        <a:bodyPr/>
        <a:lstStyle/>
        <a:p>
          <a:endParaRPr lang="en-US"/>
        </a:p>
      </dgm:t>
    </dgm:pt>
    <dgm:pt modelId="{B8BBCB59-B084-6948-B388-8D6E0F3AD183}" type="pres">
      <dgm:prSet presAssocID="{0805C228-3F57-EF45-9037-DB72A3B4926A}" presName="childText" presStyleLbl="revTx" presStyleIdx="2" presStyleCnt="3">
        <dgm:presLayoutVars>
          <dgm:bulletEnabled val="1"/>
        </dgm:presLayoutVars>
      </dgm:prSet>
      <dgm:spPr/>
      <dgm:t>
        <a:bodyPr/>
        <a:lstStyle/>
        <a:p>
          <a:endParaRPr lang="en-US"/>
        </a:p>
      </dgm:t>
    </dgm:pt>
  </dgm:ptLst>
  <dgm:cxnLst>
    <dgm:cxn modelId="{83D05BE3-4DFF-F04E-91ED-B894C1AD5638}" type="presOf" srcId="{0805C228-3F57-EF45-9037-DB72A3B4926A}" destId="{50617B96-C945-DD48-AC54-9F56E77EE595}" srcOrd="0" destOrd="0" presId="urn:microsoft.com/office/officeart/2005/8/layout/vList2"/>
    <dgm:cxn modelId="{D94120D1-7D1F-2443-8EA6-00C3B1BBF565}" srcId="{DB3AFFDB-6DA4-614D-BE1A-7BC91C17397E}" destId="{F3A734FB-6F54-9A4D-9759-BF8B484C9AB6}" srcOrd="2" destOrd="0" parTransId="{5F97F870-2C55-2342-8336-5A3CC7085AF4}" sibTransId="{32E9B84F-8B96-0249-8F9C-2676EF2C0119}"/>
    <dgm:cxn modelId="{B9363D0E-FC6C-5142-A83A-5443083A307F}" type="presOf" srcId="{A4CCD9B5-20C0-574D-BD40-3058D5180A8E}" destId="{9BBBD219-0C74-8849-9957-F5198765DD28}" srcOrd="0" destOrd="1" presId="urn:microsoft.com/office/officeart/2005/8/layout/vList2"/>
    <dgm:cxn modelId="{5DDACB19-2682-4142-8367-BF15CD34ADFE}" srcId="{0805C228-3F57-EF45-9037-DB72A3B4926A}" destId="{216C3DA4-1FF7-D44D-9B91-D75517F55D28}" srcOrd="1" destOrd="0" parTransId="{0F50A73E-661F-A84F-B3B8-00746DF0225A}" sibTransId="{A3104F94-2BFC-6B41-BD2A-EEFD4230465E}"/>
    <dgm:cxn modelId="{92F427BE-24C7-DD4B-997E-B090039FCD23}" type="presOf" srcId="{3CE2FF2B-B013-9D4B-8D85-9F411E7DBBAD}" destId="{7E4290DD-9F3F-D943-B2AB-353950483DCE}" srcOrd="0" destOrd="1" presId="urn:microsoft.com/office/officeart/2005/8/layout/vList2"/>
    <dgm:cxn modelId="{5EDC4614-47E4-DD46-84B4-EB9DEAE3FC59}" type="presOf" srcId="{87999CB9-137A-4842-BDA1-C57BB216CB0E}" destId="{7E4290DD-9F3F-D943-B2AB-353950483DCE}" srcOrd="0" destOrd="0" presId="urn:microsoft.com/office/officeart/2005/8/layout/vList2"/>
    <dgm:cxn modelId="{66E12603-D6EB-2646-8688-28B79F00672A}" type="presOf" srcId="{942BCDB1-03E0-614A-9EC2-4B662A9C5999}" destId="{2E53E971-9A3B-B14F-9779-C475C49FF954}" srcOrd="0" destOrd="0" presId="urn:microsoft.com/office/officeart/2005/8/layout/vList2"/>
    <dgm:cxn modelId="{8D083B42-5C08-9347-8BB7-FD084CF5BF29}" srcId="{DB3AFFDB-6DA4-614D-BE1A-7BC91C17397E}" destId="{87999CB9-137A-4842-BDA1-C57BB216CB0E}" srcOrd="0" destOrd="0" parTransId="{285673D1-9592-644A-A9F2-1DF198D83817}" sibTransId="{BF32D295-7E26-8B4E-8F38-C031E31429A1}"/>
    <dgm:cxn modelId="{7E4F0F5B-0ADD-1C4D-BB04-C2902650D469}" srcId="{942BCDB1-03E0-614A-9EC2-4B662A9C5999}" destId="{FBBB289E-AAA6-CB45-9656-72E4D88F7C16}" srcOrd="2" destOrd="0" parTransId="{E3DCA67F-44E2-4E48-84BA-74B242D3F222}" sibTransId="{B3F4F775-1559-4D48-8489-BD1CD3532E55}"/>
    <dgm:cxn modelId="{EE31198F-6E90-9340-9DE9-8880B61C0847}" srcId="{889D3221-B27D-D341-807D-3B445357EC37}" destId="{DB3AFFDB-6DA4-614D-BE1A-7BC91C17397E}" srcOrd="0" destOrd="0" parTransId="{3E9651A2-B902-D045-B3B0-7C03EAB8993C}" sibTransId="{A87E67A5-0285-614D-B906-135B9305CA2E}"/>
    <dgm:cxn modelId="{5046B2DD-4835-3F49-AEF6-F6CF73A11BAE}" srcId="{942BCDB1-03E0-614A-9EC2-4B662A9C5999}" destId="{A4CCD9B5-20C0-574D-BD40-3058D5180A8E}" srcOrd="1" destOrd="0" parTransId="{6F5C614C-E63C-754F-B089-84582161C6B2}" sibTransId="{C9BE2DBE-E8B0-2442-AB5B-94A4E13FF132}"/>
    <dgm:cxn modelId="{BA3D79B0-E4ED-B942-BB5C-FDFE2201C127}" type="presOf" srcId="{F83737CD-659F-C548-8036-ADDDCFC40B60}" destId="{7E4290DD-9F3F-D943-B2AB-353950483DCE}" srcOrd="0" destOrd="3" presId="urn:microsoft.com/office/officeart/2005/8/layout/vList2"/>
    <dgm:cxn modelId="{622EA2AD-EA2A-FF4E-AA76-E96F404C48CE}" type="presOf" srcId="{22C529A9-AC37-5743-8A5F-28023945C9EB}" destId="{9BBBD219-0C74-8849-9957-F5198765DD28}" srcOrd="0" destOrd="0" presId="urn:microsoft.com/office/officeart/2005/8/layout/vList2"/>
    <dgm:cxn modelId="{11A3844F-F025-594C-99FD-B40BAE59386E}" type="presOf" srcId="{F0F3200B-2A16-454C-BD2D-765A5D757CD8}" destId="{B8BBCB59-B084-6948-B388-8D6E0F3AD183}" srcOrd="0" destOrd="0" presId="urn:microsoft.com/office/officeart/2005/8/layout/vList2"/>
    <dgm:cxn modelId="{3B91965E-3DB6-D742-BD4A-8D4A9C013137}" type="presOf" srcId="{DB3AFFDB-6DA4-614D-BE1A-7BC91C17397E}" destId="{92515B23-2423-0144-8F7A-9A92142D3336}" srcOrd="0" destOrd="0" presId="urn:microsoft.com/office/officeart/2005/8/layout/vList2"/>
    <dgm:cxn modelId="{14AA5CFF-8752-C34F-92F7-AFC56D5777F1}" srcId="{DB3AFFDB-6DA4-614D-BE1A-7BC91C17397E}" destId="{3CE2FF2B-B013-9D4B-8D85-9F411E7DBBAD}" srcOrd="1" destOrd="0" parTransId="{DF085D21-4ECC-D94C-90A1-49C97D113C86}" sibTransId="{2CA40EA8-A09B-C340-97B5-A660D36AC48F}"/>
    <dgm:cxn modelId="{1A12636C-3C35-E141-8741-BE5B392ECC67}" type="presOf" srcId="{F3A734FB-6F54-9A4D-9759-BF8B484C9AB6}" destId="{7E4290DD-9F3F-D943-B2AB-353950483DCE}" srcOrd="0" destOrd="2" presId="urn:microsoft.com/office/officeart/2005/8/layout/vList2"/>
    <dgm:cxn modelId="{BDADCAE2-9809-AB43-8821-398A82E72EB8}" srcId="{0805C228-3F57-EF45-9037-DB72A3B4926A}" destId="{F0F3200B-2A16-454C-BD2D-765A5D757CD8}" srcOrd="0" destOrd="0" parTransId="{386EF08C-0558-3745-9D56-206D866A637D}" sibTransId="{7B51191B-6A4A-3C4B-BDB0-5F1C0F4F20A4}"/>
    <dgm:cxn modelId="{98EE0BBF-394C-7843-924B-8DB80021E969}" type="presOf" srcId="{889D3221-B27D-D341-807D-3B445357EC37}" destId="{CF8F72DF-0FD2-7341-BD2E-3AB0DEF56EEF}" srcOrd="0" destOrd="0" presId="urn:microsoft.com/office/officeart/2005/8/layout/vList2"/>
    <dgm:cxn modelId="{C9C7CD35-F63E-7341-83C0-5F65F516D190}" srcId="{889D3221-B27D-D341-807D-3B445357EC37}" destId="{0805C228-3F57-EF45-9037-DB72A3B4926A}" srcOrd="2" destOrd="0" parTransId="{AE819851-06D2-A54F-B214-04AF8646D50C}" sibTransId="{C1719ECF-3477-0342-B17E-BE2EE9624C87}"/>
    <dgm:cxn modelId="{21FC8A29-62B0-AC41-B587-E2FE75F366E3}" srcId="{942BCDB1-03E0-614A-9EC2-4B662A9C5999}" destId="{22C529A9-AC37-5743-8A5F-28023945C9EB}" srcOrd="0" destOrd="0" parTransId="{86CDC0AF-BAE5-C044-A8E6-2AFD8C94E04F}" sibTransId="{8873F67F-BF7B-8840-AC07-9E68B420013A}"/>
    <dgm:cxn modelId="{4E4C2807-0904-B040-BB71-0816DA8E4081}" type="presOf" srcId="{216C3DA4-1FF7-D44D-9B91-D75517F55D28}" destId="{B8BBCB59-B084-6948-B388-8D6E0F3AD183}" srcOrd="0" destOrd="1" presId="urn:microsoft.com/office/officeart/2005/8/layout/vList2"/>
    <dgm:cxn modelId="{08615D1E-B95B-8843-8A2F-4199B2D4E438}" srcId="{DB3AFFDB-6DA4-614D-BE1A-7BC91C17397E}" destId="{F83737CD-659F-C548-8036-ADDDCFC40B60}" srcOrd="3" destOrd="0" parTransId="{D9D66CA9-293B-0B45-A0B0-EF3E2B809811}" sibTransId="{39302897-BD69-964F-A137-4166D8DC7528}"/>
    <dgm:cxn modelId="{4B2319A2-D410-E844-B9F1-B632D56CF864}" type="presOf" srcId="{FBBB289E-AAA6-CB45-9656-72E4D88F7C16}" destId="{9BBBD219-0C74-8849-9957-F5198765DD28}" srcOrd="0" destOrd="2" presId="urn:microsoft.com/office/officeart/2005/8/layout/vList2"/>
    <dgm:cxn modelId="{960103A6-7490-D844-A805-D75A7DE39C41}" srcId="{889D3221-B27D-D341-807D-3B445357EC37}" destId="{942BCDB1-03E0-614A-9EC2-4B662A9C5999}" srcOrd="1" destOrd="0" parTransId="{EA4D70A9-B1EB-C649-BB3D-30F542EDA571}" sibTransId="{FF702C4B-87B0-9C4E-9A22-BE9E367D4AA7}"/>
    <dgm:cxn modelId="{E1DCB79C-9D0E-2240-89C4-92C7D7DB264A}" type="presParOf" srcId="{CF8F72DF-0FD2-7341-BD2E-3AB0DEF56EEF}" destId="{92515B23-2423-0144-8F7A-9A92142D3336}" srcOrd="0" destOrd="0" presId="urn:microsoft.com/office/officeart/2005/8/layout/vList2"/>
    <dgm:cxn modelId="{79065EC1-8F67-9D41-9D73-02189ADD107D}" type="presParOf" srcId="{CF8F72DF-0FD2-7341-BD2E-3AB0DEF56EEF}" destId="{7E4290DD-9F3F-D943-B2AB-353950483DCE}" srcOrd="1" destOrd="0" presId="urn:microsoft.com/office/officeart/2005/8/layout/vList2"/>
    <dgm:cxn modelId="{9E7CA5E8-4BE9-A442-9B4F-76DE93588EA7}" type="presParOf" srcId="{CF8F72DF-0FD2-7341-BD2E-3AB0DEF56EEF}" destId="{2E53E971-9A3B-B14F-9779-C475C49FF954}" srcOrd="2" destOrd="0" presId="urn:microsoft.com/office/officeart/2005/8/layout/vList2"/>
    <dgm:cxn modelId="{D00E9D41-0212-6147-A49F-D2D3AC15A8EE}" type="presParOf" srcId="{CF8F72DF-0FD2-7341-BD2E-3AB0DEF56EEF}" destId="{9BBBD219-0C74-8849-9957-F5198765DD28}" srcOrd="3" destOrd="0" presId="urn:microsoft.com/office/officeart/2005/8/layout/vList2"/>
    <dgm:cxn modelId="{21943D85-8E3E-1942-8499-7AA7ADFC544A}" type="presParOf" srcId="{CF8F72DF-0FD2-7341-BD2E-3AB0DEF56EEF}" destId="{50617B96-C945-DD48-AC54-9F56E77EE595}" srcOrd="4" destOrd="0" presId="urn:microsoft.com/office/officeart/2005/8/layout/vList2"/>
    <dgm:cxn modelId="{B58479DA-3F34-A74A-B4D5-E86584355575}" type="presParOf" srcId="{CF8F72DF-0FD2-7341-BD2E-3AB0DEF56EEF}" destId="{B8BBCB59-B084-6948-B388-8D6E0F3AD1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2C443C-F7FD-3B4F-BF5E-B09BE6D88871}" type="doc">
      <dgm:prSet loTypeId="urn:microsoft.com/office/officeart/2009/3/layout/StepUpProcess" loCatId="list" qsTypeId="urn:microsoft.com/office/officeart/2005/8/quickstyle/simple4" qsCatId="simple" csTypeId="urn:microsoft.com/office/officeart/2005/8/colors/accent1_2" csCatId="accent1" phldr="1"/>
      <dgm:spPr/>
      <dgm:t>
        <a:bodyPr/>
        <a:lstStyle/>
        <a:p>
          <a:endParaRPr lang="en-US"/>
        </a:p>
      </dgm:t>
    </dgm:pt>
    <dgm:pt modelId="{B54A348F-7E76-9849-9EF3-E32084E3FBDF}">
      <dgm:prSet custT="1"/>
      <dgm:spPr/>
      <dgm:t>
        <a:bodyPr/>
        <a:lstStyle/>
        <a:p>
          <a:pPr rtl="0"/>
          <a:r>
            <a:rPr lang="en-US" sz="2000" dirty="0" smtClean="0"/>
            <a:t>Circular buffer that can hold up to 126 micro-ops and also contains the 128 hardware registers</a:t>
          </a:r>
          <a:endParaRPr lang="en-US" sz="2000" dirty="0"/>
        </a:p>
      </dgm:t>
    </dgm:pt>
    <dgm:pt modelId="{5E7993F2-2DE5-634D-B9A9-CA63F786779E}" type="parTrans" cxnId="{F15B736D-6EED-7A43-AB09-B6537D5E887B}">
      <dgm:prSet/>
      <dgm:spPr/>
      <dgm:t>
        <a:bodyPr/>
        <a:lstStyle/>
        <a:p>
          <a:endParaRPr lang="en-US"/>
        </a:p>
      </dgm:t>
    </dgm:pt>
    <dgm:pt modelId="{4ABD340A-A6AA-F34C-9955-93CDD5244993}" type="sibTrans" cxnId="{F15B736D-6EED-7A43-AB09-B6537D5E887B}">
      <dgm:prSet/>
      <dgm:spPr/>
      <dgm:t>
        <a:bodyPr/>
        <a:lstStyle/>
        <a:p>
          <a:endParaRPr lang="en-US"/>
        </a:p>
      </dgm:t>
    </dgm:pt>
    <dgm:pt modelId="{065884AD-390A-DD43-BF3A-295E628FB76B}">
      <dgm:prSet custT="1"/>
      <dgm:spPr/>
      <dgm:t>
        <a:bodyPr/>
        <a:lstStyle/>
        <a:p>
          <a:pPr rtl="0"/>
          <a:r>
            <a:rPr lang="en-US" sz="2000" dirty="0" smtClean="0"/>
            <a:t>Each buffer entry consists of the following fields:</a:t>
          </a:r>
          <a:endParaRPr lang="en-US" sz="2000" dirty="0"/>
        </a:p>
      </dgm:t>
    </dgm:pt>
    <dgm:pt modelId="{F6D4EB98-6AA9-FB48-BA6A-B02CD3809651}" type="parTrans" cxnId="{C2D4BFB9-C351-3B48-897D-BFD4C8D1977C}">
      <dgm:prSet/>
      <dgm:spPr/>
      <dgm:t>
        <a:bodyPr/>
        <a:lstStyle/>
        <a:p>
          <a:endParaRPr lang="en-US"/>
        </a:p>
      </dgm:t>
    </dgm:pt>
    <dgm:pt modelId="{7863F0FF-8BDF-8041-B077-640BBFB5965F}" type="sibTrans" cxnId="{C2D4BFB9-C351-3B48-897D-BFD4C8D1977C}">
      <dgm:prSet/>
      <dgm:spPr/>
      <dgm:t>
        <a:bodyPr/>
        <a:lstStyle/>
        <a:p>
          <a:endParaRPr lang="en-US"/>
        </a:p>
      </dgm:t>
    </dgm:pt>
    <dgm:pt modelId="{B8D29DB7-CD44-4343-AE7A-A735CDC2484D}">
      <dgm:prSet custT="1"/>
      <dgm:spPr/>
      <dgm:t>
        <a:bodyPr/>
        <a:lstStyle/>
        <a:p>
          <a:pPr rtl="0"/>
          <a:r>
            <a:rPr lang="en-US" sz="1400" b="1" dirty="0" smtClean="0">
              <a:solidFill>
                <a:schemeClr val="accent3">
                  <a:lumMod val="75000"/>
                </a:schemeClr>
              </a:solidFill>
            </a:rPr>
            <a:t>State</a:t>
          </a:r>
          <a:endParaRPr lang="en-US" sz="1400" b="1" dirty="0">
            <a:solidFill>
              <a:schemeClr val="accent3">
                <a:lumMod val="75000"/>
              </a:schemeClr>
            </a:solidFill>
          </a:endParaRPr>
        </a:p>
      </dgm:t>
    </dgm:pt>
    <dgm:pt modelId="{F8CDF8AA-590F-5B46-8C92-66F8042E89D5}" type="parTrans" cxnId="{8B267A72-76FD-AB4E-A609-29B1B35142B5}">
      <dgm:prSet/>
      <dgm:spPr/>
      <dgm:t>
        <a:bodyPr/>
        <a:lstStyle/>
        <a:p>
          <a:endParaRPr lang="en-US"/>
        </a:p>
      </dgm:t>
    </dgm:pt>
    <dgm:pt modelId="{E36A5BD2-A714-1E4C-99EC-051318343677}" type="sibTrans" cxnId="{8B267A72-76FD-AB4E-A609-29B1B35142B5}">
      <dgm:prSet/>
      <dgm:spPr/>
      <dgm:t>
        <a:bodyPr/>
        <a:lstStyle/>
        <a:p>
          <a:endParaRPr lang="en-US"/>
        </a:p>
      </dgm:t>
    </dgm:pt>
    <dgm:pt modelId="{CB5E022F-8A29-E545-A30A-4A2702CCC439}">
      <dgm:prSet custT="1"/>
      <dgm:spPr/>
      <dgm:t>
        <a:bodyPr/>
        <a:lstStyle/>
        <a:p>
          <a:pPr rtl="0"/>
          <a:r>
            <a:rPr lang="en-US" sz="1400" dirty="0" smtClean="0"/>
            <a:t>Indicates whether this micro-op is scheduled for execution, has been dispatched for execution, or has completed execution and is ready for retirement</a:t>
          </a:r>
          <a:endParaRPr lang="en-US" sz="1400" dirty="0"/>
        </a:p>
      </dgm:t>
    </dgm:pt>
    <dgm:pt modelId="{8FF4698E-D4DF-DC42-A0E8-00CCF5D41667}" type="parTrans" cxnId="{28395D4A-CCE8-FF42-B054-F59DAE3C15BC}">
      <dgm:prSet/>
      <dgm:spPr/>
      <dgm:t>
        <a:bodyPr/>
        <a:lstStyle/>
        <a:p>
          <a:endParaRPr lang="en-US"/>
        </a:p>
      </dgm:t>
    </dgm:pt>
    <dgm:pt modelId="{43CBA008-B2C2-1141-9931-3D1E99825545}" type="sibTrans" cxnId="{28395D4A-CCE8-FF42-B054-F59DAE3C15BC}">
      <dgm:prSet/>
      <dgm:spPr/>
      <dgm:t>
        <a:bodyPr/>
        <a:lstStyle/>
        <a:p>
          <a:endParaRPr lang="en-US"/>
        </a:p>
      </dgm:t>
    </dgm:pt>
    <dgm:pt modelId="{9C16F349-05D8-FE46-B931-F76863409924}">
      <dgm:prSet custT="1"/>
      <dgm:spPr/>
      <dgm:t>
        <a:bodyPr/>
        <a:lstStyle/>
        <a:p>
          <a:pPr rtl="0"/>
          <a:r>
            <a:rPr lang="en-US" sz="1400" b="1" dirty="0" smtClean="0">
              <a:solidFill>
                <a:schemeClr val="accent3">
                  <a:lumMod val="75000"/>
                </a:schemeClr>
              </a:solidFill>
            </a:rPr>
            <a:t>Memory address</a:t>
          </a:r>
          <a:endParaRPr lang="en-US" sz="1400" b="1" dirty="0">
            <a:solidFill>
              <a:schemeClr val="accent3">
                <a:lumMod val="75000"/>
              </a:schemeClr>
            </a:solidFill>
          </a:endParaRPr>
        </a:p>
      </dgm:t>
    </dgm:pt>
    <dgm:pt modelId="{46432292-5E67-CC4E-94D2-B6B751295112}" type="parTrans" cxnId="{545DBFE6-FF42-AD4B-9A91-56168287B7E3}">
      <dgm:prSet/>
      <dgm:spPr/>
      <dgm:t>
        <a:bodyPr/>
        <a:lstStyle/>
        <a:p>
          <a:endParaRPr lang="en-US"/>
        </a:p>
      </dgm:t>
    </dgm:pt>
    <dgm:pt modelId="{F2571CCE-4926-C640-8397-A7618620171B}" type="sibTrans" cxnId="{545DBFE6-FF42-AD4B-9A91-56168287B7E3}">
      <dgm:prSet/>
      <dgm:spPr/>
      <dgm:t>
        <a:bodyPr/>
        <a:lstStyle/>
        <a:p>
          <a:endParaRPr lang="en-US"/>
        </a:p>
      </dgm:t>
    </dgm:pt>
    <dgm:pt modelId="{C633722D-3270-A543-8AEB-103E163D2D09}">
      <dgm:prSet custT="1"/>
      <dgm:spPr/>
      <dgm:t>
        <a:bodyPr/>
        <a:lstStyle/>
        <a:p>
          <a:pPr rtl="0"/>
          <a:r>
            <a:rPr lang="en-US" sz="1400" dirty="0" smtClean="0"/>
            <a:t>The address of the Pentium instruction that generated the micro-op</a:t>
          </a:r>
          <a:endParaRPr lang="en-US" sz="1400" dirty="0"/>
        </a:p>
      </dgm:t>
    </dgm:pt>
    <dgm:pt modelId="{755552C1-E459-9543-B833-A94DBDA24974}" type="parTrans" cxnId="{E71AF2B3-5F34-A24E-9515-6E1E4AD6F714}">
      <dgm:prSet/>
      <dgm:spPr/>
      <dgm:t>
        <a:bodyPr/>
        <a:lstStyle/>
        <a:p>
          <a:endParaRPr lang="en-US"/>
        </a:p>
      </dgm:t>
    </dgm:pt>
    <dgm:pt modelId="{248B6508-F415-AD46-A81D-F7146CAE400E}" type="sibTrans" cxnId="{E71AF2B3-5F34-A24E-9515-6E1E4AD6F714}">
      <dgm:prSet/>
      <dgm:spPr/>
      <dgm:t>
        <a:bodyPr/>
        <a:lstStyle/>
        <a:p>
          <a:endParaRPr lang="en-US"/>
        </a:p>
      </dgm:t>
    </dgm:pt>
    <dgm:pt modelId="{CAA08FD5-2EDA-F44C-A467-0366D6128420}">
      <dgm:prSet custT="1"/>
      <dgm:spPr/>
      <dgm:t>
        <a:bodyPr/>
        <a:lstStyle/>
        <a:p>
          <a:pPr rtl="0"/>
          <a:r>
            <a:rPr lang="en-US" sz="1400" b="1" dirty="0" smtClean="0">
              <a:solidFill>
                <a:schemeClr val="accent3">
                  <a:lumMod val="75000"/>
                </a:schemeClr>
              </a:solidFill>
            </a:rPr>
            <a:t>Micro-op</a:t>
          </a:r>
          <a:endParaRPr lang="en-US" sz="1400" b="1" dirty="0">
            <a:solidFill>
              <a:schemeClr val="accent3">
                <a:lumMod val="75000"/>
              </a:schemeClr>
            </a:solidFill>
          </a:endParaRPr>
        </a:p>
      </dgm:t>
    </dgm:pt>
    <dgm:pt modelId="{61496DC7-B0B9-FD42-9FCD-59A5481693AF}" type="parTrans" cxnId="{750E2EFA-62E9-5745-9E62-1BDA181DDDE4}">
      <dgm:prSet/>
      <dgm:spPr/>
      <dgm:t>
        <a:bodyPr/>
        <a:lstStyle/>
        <a:p>
          <a:endParaRPr lang="en-US"/>
        </a:p>
      </dgm:t>
    </dgm:pt>
    <dgm:pt modelId="{D4E33180-51A4-C444-8409-05BE98D648E9}" type="sibTrans" cxnId="{750E2EFA-62E9-5745-9E62-1BDA181DDDE4}">
      <dgm:prSet/>
      <dgm:spPr/>
      <dgm:t>
        <a:bodyPr/>
        <a:lstStyle/>
        <a:p>
          <a:endParaRPr lang="en-US"/>
        </a:p>
      </dgm:t>
    </dgm:pt>
    <dgm:pt modelId="{19B7D875-5D9B-9845-B78E-D814F62BE5DC}">
      <dgm:prSet custT="1"/>
      <dgm:spPr/>
      <dgm:t>
        <a:bodyPr/>
        <a:lstStyle/>
        <a:p>
          <a:pPr rtl="0"/>
          <a:r>
            <a:rPr lang="en-US" sz="1400" dirty="0" smtClean="0"/>
            <a:t>The actual operation</a:t>
          </a:r>
          <a:endParaRPr lang="en-US" sz="1400" dirty="0"/>
        </a:p>
      </dgm:t>
    </dgm:pt>
    <dgm:pt modelId="{EE034C7B-D578-DC40-B277-DF704E1C12A2}" type="parTrans" cxnId="{B5A37BA8-613B-5641-81E1-438D5396665B}">
      <dgm:prSet/>
      <dgm:spPr/>
      <dgm:t>
        <a:bodyPr/>
        <a:lstStyle/>
        <a:p>
          <a:endParaRPr lang="en-US"/>
        </a:p>
      </dgm:t>
    </dgm:pt>
    <dgm:pt modelId="{C65C4187-263D-AF49-B9A0-F5DDE23FE3C4}" type="sibTrans" cxnId="{B5A37BA8-613B-5641-81E1-438D5396665B}">
      <dgm:prSet/>
      <dgm:spPr/>
      <dgm:t>
        <a:bodyPr/>
        <a:lstStyle/>
        <a:p>
          <a:endParaRPr lang="en-US"/>
        </a:p>
      </dgm:t>
    </dgm:pt>
    <dgm:pt modelId="{51002E49-975E-2145-B081-AF5F09E71DBA}">
      <dgm:prSet custT="1"/>
      <dgm:spPr/>
      <dgm:t>
        <a:bodyPr/>
        <a:lstStyle/>
        <a:p>
          <a:pPr rtl="0"/>
          <a:r>
            <a:rPr lang="en-US" sz="1400" b="1" dirty="0" smtClean="0">
              <a:solidFill>
                <a:schemeClr val="accent3">
                  <a:lumMod val="75000"/>
                </a:schemeClr>
              </a:solidFill>
            </a:rPr>
            <a:t>Alias register</a:t>
          </a:r>
          <a:endParaRPr lang="en-US" sz="1400" b="1" dirty="0">
            <a:solidFill>
              <a:schemeClr val="accent3">
                <a:lumMod val="75000"/>
              </a:schemeClr>
            </a:solidFill>
          </a:endParaRPr>
        </a:p>
      </dgm:t>
    </dgm:pt>
    <dgm:pt modelId="{FD2501E1-5BF9-BE41-914E-7CE6C61F5B7A}" type="parTrans" cxnId="{28997875-53ED-6048-9157-D655D030A1FA}">
      <dgm:prSet/>
      <dgm:spPr/>
      <dgm:t>
        <a:bodyPr/>
        <a:lstStyle/>
        <a:p>
          <a:endParaRPr lang="en-US"/>
        </a:p>
      </dgm:t>
    </dgm:pt>
    <dgm:pt modelId="{B24D4233-35E2-FA4F-91E1-F5C74DABC905}" type="sibTrans" cxnId="{28997875-53ED-6048-9157-D655D030A1FA}">
      <dgm:prSet/>
      <dgm:spPr/>
      <dgm:t>
        <a:bodyPr/>
        <a:lstStyle/>
        <a:p>
          <a:endParaRPr lang="en-US"/>
        </a:p>
      </dgm:t>
    </dgm:pt>
    <dgm:pt modelId="{55A2A65A-9A9A-AE4D-ABF1-D57891B609AB}">
      <dgm:prSet custT="1"/>
      <dgm:spPr/>
      <dgm:t>
        <a:bodyPr/>
        <a:lstStyle/>
        <a:p>
          <a:pPr rtl="0"/>
          <a:r>
            <a:rPr lang="en-US" sz="1400" dirty="0" smtClean="0"/>
            <a:t>If the micro-op references one of the 16 architectural registers, this entry redirects that reference to one of the 128 hardware registers</a:t>
          </a:r>
          <a:endParaRPr lang="en-US" sz="1400" dirty="0"/>
        </a:p>
      </dgm:t>
    </dgm:pt>
    <dgm:pt modelId="{77FBFD19-CFBC-6740-9151-30520B6E98E1}" type="parTrans" cxnId="{1B650E74-837D-5B47-8A22-9711E28C192C}">
      <dgm:prSet/>
      <dgm:spPr/>
      <dgm:t>
        <a:bodyPr/>
        <a:lstStyle/>
        <a:p>
          <a:endParaRPr lang="en-US"/>
        </a:p>
      </dgm:t>
    </dgm:pt>
    <dgm:pt modelId="{C1454245-43F2-9E49-B404-AFB4EFF91826}" type="sibTrans" cxnId="{1B650E74-837D-5B47-8A22-9711E28C192C}">
      <dgm:prSet/>
      <dgm:spPr/>
      <dgm:t>
        <a:bodyPr/>
        <a:lstStyle/>
        <a:p>
          <a:endParaRPr lang="en-US"/>
        </a:p>
      </dgm:t>
    </dgm:pt>
    <dgm:pt modelId="{F73D998E-3C00-D945-B2A8-E93C6DF6F5E5}" type="pres">
      <dgm:prSet presAssocID="{DF2C443C-F7FD-3B4F-BF5E-B09BE6D88871}" presName="rootnode" presStyleCnt="0">
        <dgm:presLayoutVars>
          <dgm:chMax/>
          <dgm:chPref/>
          <dgm:dir/>
          <dgm:animLvl val="lvl"/>
        </dgm:presLayoutVars>
      </dgm:prSet>
      <dgm:spPr/>
      <dgm:t>
        <a:bodyPr/>
        <a:lstStyle/>
        <a:p>
          <a:endParaRPr lang="en-US"/>
        </a:p>
      </dgm:t>
    </dgm:pt>
    <dgm:pt modelId="{30EF0CE9-93D3-A049-A087-3B9481DC0B64}" type="pres">
      <dgm:prSet presAssocID="{B54A348F-7E76-9849-9EF3-E32084E3FBDF}" presName="composite" presStyleCnt="0"/>
      <dgm:spPr/>
    </dgm:pt>
    <dgm:pt modelId="{172A6320-0FEF-3A40-9F29-CC1E78A1BAF4}" type="pres">
      <dgm:prSet presAssocID="{B54A348F-7E76-9849-9EF3-E32084E3FBDF}" presName="LShape" presStyleLbl="alignNode1" presStyleIdx="0" presStyleCnt="3"/>
      <dgm:spPr/>
    </dgm:pt>
    <dgm:pt modelId="{D7612DBF-C234-4743-8515-32E9A0AF1CFF}" type="pres">
      <dgm:prSet presAssocID="{B54A348F-7E76-9849-9EF3-E32084E3FBDF}" presName="ParentText" presStyleLbl="revTx" presStyleIdx="0" presStyleCnt="2">
        <dgm:presLayoutVars>
          <dgm:chMax val="0"/>
          <dgm:chPref val="0"/>
          <dgm:bulletEnabled val="1"/>
        </dgm:presLayoutVars>
      </dgm:prSet>
      <dgm:spPr/>
      <dgm:t>
        <a:bodyPr/>
        <a:lstStyle/>
        <a:p>
          <a:endParaRPr lang="en-US"/>
        </a:p>
      </dgm:t>
    </dgm:pt>
    <dgm:pt modelId="{16A56469-933A-1043-9D1E-EF3487733364}" type="pres">
      <dgm:prSet presAssocID="{B54A348F-7E76-9849-9EF3-E32084E3FBDF}" presName="Triangle" presStyleLbl="alignNode1" presStyleIdx="1" presStyleCnt="3"/>
      <dgm:spPr/>
    </dgm:pt>
    <dgm:pt modelId="{F700D033-EC96-9541-9076-76BA484E95E1}" type="pres">
      <dgm:prSet presAssocID="{4ABD340A-A6AA-F34C-9955-93CDD5244993}" presName="sibTrans" presStyleCnt="0"/>
      <dgm:spPr/>
    </dgm:pt>
    <dgm:pt modelId="{9870367C-22D4-6248-B48E-5197037C647A}" type="pres">
      <dgm:prSet presAssocID="{4ABD340A-A6AA-F34C-9955-93CDD5244993}" presName="space" presStyleCnt="0"/>
      <dgm:spPr/>
    </dgm:pt>
    <dgm:pt modelId="{B5E09754-850D-0949-B18B-8501A189964F}" type="pres">
      <dgm:prSet presAssocID="{065884AD-390A-DD43-BF3A-295E628FB76B}" presName="composite" presStyleCnt="0"/>
      <dgm:spPr/>
    </dgm:pt>
    <dgm:pt modelId="{E70640EA-A9C1-794E-8808-5D516B2C2006}" type="pres">
      <dgm:prSet presAssocID="{065884AD-390A-DD43-BF3A-295E628FB76B}" presName="LShape" presStyleLbl="alignNode1" presStyleIdx="2" presStyleCnt="3"/>
      <dgm:spPr/>
    </dgm:pt>
    <dgm:pt modelId="{276BBFEE-91B7-9E44-97DC-D87C3AAF69BB}" type="pres">
      <dgm:prSet presAssocID="{065884AD-390A-DD43-BF3A-295E628FB76B}" presName="ParentText" presStyleLbl="revTx" presStyleIdx="1" presStyleCnt="2">
        <dgm:presLayoutVars>
          <dgm:chMax val="0"/>
          <dgm:chPref val="0"/>
          <dgm:bulletEnabled val="1"/>
        </dgm:presLayoutVars>
      </dgm:prSet>
      <dgm:spPr/>
      <dgm:t>
        <a:bodyPr/>
        <a:lstStyle/>
        <a:p>
          <a:endParaRPr lang="en-US"/>
        </a:p>
      </dgm:t>
    </dgm:pt>
  </dgm:ptLst>
  <dgm:cxnLst>
    <dgm:cxn modelId="{737484CC-EBD1-F443-9087-456ACC7E6545}" type="presOf" srcId="{CB5E022F-8A29-E545-A30A-4A2702CCC439}" destId="{276BBFEE-91B7-9E44-97DC-D87C3AAF69BB}" srcOrd="0" destOrd="2" presId="urn:microsoft.com/office/officeart/2009/3/layout/StepUpProcess"/>
    <dgm:cxn modelId="{1597F710-00C7-C34E-974B-78A5FB4C2D1E}" type="presOf" srcId="{C633722D-3270-A543-8AEB-103E163D2D09}" destId="{276BBFEE-91B7-9E44-97DC-D87C3AAF69BB}" srcOrd="0" destOrd="4" presId="urn:microsoft.com/office/officeart/2009/3/layout/StepUpProcess"/>
    <dgm:cxn modelId="{C2D4BFB9-C351-3B48-897D-BFD4C8D1977C}" srcId="{DF2C443C-F7FD-3B4F-BF5E-B09BE6D88871}" destId="{065884AD-390A-DD43-BF3A-295E628FB76B}" srcOrd="1" destOrd="0" parTransId="{F6D4EB98-6AA9-FB48-BA6A-B02CD3809651}" sibTransId="{7863F0FF-8BDF-8041-B077-640BBFB5965F}"/>
    <dgm:cxn modelId="{750E2EFA-62E9-5745-9E62-1BDA181DDDE4}" srcId="{065884AD-390A-DD43-BF3A-295E628FB76B}" destId="{CAA08FD5-2EDA-F44C-A467-0366D6128420}" srcOrd="2" destOrd="0" parTransId="{61496DC7-B0B9-FD42-9FCD-59A5481693AF}" sibTransId="{D4E33180-51A4-C444-8409-05BE98D648E9}"/>
    <dgm:cxn modelId="{28395D4A-CCE8-FF42-B054-F59DAE3C15BC}" srcId="{B8D29DB7-CD44-4343-AE7A-A735CDC2484D}" destId="{CB5E022F-8A29-E545-A30A-4A2702CCC439}" srcOrd="0" destOrd="0" parTransId="{8FF4698E-D4DF-DC42-A0E8-00CCF5D41667}" sibTransId="{43CBA008-B2C2-1141-9931-3D1E99825545}"/>
    <dgm:cxn modelId="{A2F9886E-23DA-9749-8651-BA5CE780562C}" type="presOf" srcId="{19B7D875-5D9B-9845-B78E-D814F62BE5DC}" destId="{276BBFEE-91B7-9E44-97DC-D87C3AAF69BB}" srcOrd="0" destOrd="6" presId="urn:microsoft.com/office/officeart/2009/3/layout/StepUpProcess"/>
    <dgm:cxn modelId="{E71AF2B3-5F34-A24E-9515-6E1E4AD6F714}" srcId="{9C16F349-05D8-FE46-B931-F76863409924}" destId="{C633722D-3270-A543-8AEB-103E163D2D09}" srcOrd="0" destOrd="0" parTransId="{755552C1-E459-9543-B833-A94DBDA24974}" sibTransId="{248B6508-F415-AD46-A81D-F7146CAE400E}"/>
    <dgm:cxn modelId="{CAC2DA58-ACD9-E340-9B58-3D018879AB95}" type="presOf" srcId="{51002E49-975E-2145-B081-AF5F09E71DBA}" destId="{276BBFEE-91B7-9E44-97DC-D87C3AAF69BB}" srcOrd="0" destOrd="7" presId="urn:microsoft.com/office/officeart/2009/3/layout/StepUpProcess"/>
    <dgm:cxn modelId="{C08C619A-BBD6-8049-8D74-A629C918E72F}" type="presOf" srcId="{B8D29DB7-CD44-4343-AE7A-A735CDC2484D}" destId="{276BBFEE-91B7-9E44-97DC-D87C3AAF69BB}" srcOrd="0" destOrd="1" presId="urn:microsoft.com/office/officeart/2009/3/layout/StepUpProcess"/>
    <dgm:cxn modelId="{1B650E74-837D-5B47-8A22-9711E28C192C}" srcId="{51002E49-975E-2145-B081-AF5F09E71DBA}" destId="{55A2A65A-9A9A-AE4D-ABF1-D57891B609AB}" srcOrd="0" destOrd="0" parTransId="{77FBFD19-CFBC-6740-9151-30520B6E98E1}" sibTransId="{C1454245-43F2-9E49-B404-AFB4EFF91826}"/>
    <dgm:cxn modelId="{1A87AA71-F819-7640-B8F7-F90D78CD7649}" type="presOf" srcId="{065884AD-390A-DD43-BF3A-295E628FB76B}" destId="{276BBFEE-91B7-9E44-97DC-D87C3AAF69BB}" srcOrd="0" destOrd="0" presId="urn:microsoft.com/office/officeart/2009/3/layout/StepUpProcess"/>
    <dgm:cxn modelId="{545DBFE6-FF42-AD4B-9A91-56168287B7E3}" srcId="{065884AD-390A-DD43-BF3A-295E628FB76B}" destId="{9C16F349-05D8-FE46-B931-F76863409924}" srcOrd="1" destOrd="0" parTransId="{46432292-5E67-CC4E-94D2-B6B751295112}" sibTransId="{F2571CCE-4926-C640-8397-A7618620171B}"/>
    <dgm:cxn modelId="{8A685B4F-54E9-1049-9A74-255A3CFAAB92}" type="presOf" srcId="{CAA08FD5-2EDA-F44C-A467-0366D6128420}" destId="{276BBFEE-91B7-9E44-97DC-D87C3AAF69BB}" srcOrd="0" destOrd="5" presId="urn:microsoft.com/office/officeart/2009/3/layout/StepUpProcess"/>
    <dgm:cxn modelId="{8B267A72-76FD-AB4E-A609-29B1B35142B5}" srcId="{065884AD-390A-DD43-BF3A-295E628FB76B}" destId="{B8D29DB7-CD44-4343-AE7A-A735CDC2484D}" srcOrd="0" destOrd="0" parTransId="{F8CDF8AA-590F-5B46-8C92-66F8042E89D5}" sibTransId="{E36A5BD2-A714-1E4C-99EC-051318343677}"/>
    <dgm:cxn modelId="{D726EE33-2932-5A4E-BC3B-EBEFB6BB5781}" type="presOf" srcId="{B54A348F-7E76-9849-9EF3-E32084E3FBDF}" destId="{D7612DBF-C234-4743-8515-32E9A0AF1CFF}" srcOrd="0" destOrd="0" presId="urn:microsoft.com/office/officeart/2009/3/layout/StepUpProcess"/>
    <dgm:cxn modelId="{B5A37BA8-613B-5641-81E1-438D5396665B}" srcId="{CAA08FD5-2EDA-F44C-A467-0366D6128420}" destId="{19B7D875-5D9B-9845-B78E-D814F62BE5DC}" srcOrd="0" destOrd="0" parTransId="{EE034C7B-D578-DC40-B277-DF704E1C12A2}" sibTransId="{C65C4187-263D-AF49-B9A0-F5DDE23FE3C4}"/>
    <dgm:cxn modelId="{25A92498-4AB4-0143-8B4D-21DFC567A04D}" type="presOf" srcId="{55A2A65A-9A9A-AE4D-ABF1-D57891B609AB}" destId="{276BBFEE-91B7-9E44-97DC-D87C3AAF69BB}" srcOrd="0" destOrd="8" presId="urn:microsoft.com/office/officeart/2009/3/layout/StepUpProcess"/>
    <dgm:cxn modelId="{29E46149-6374-034F-88AE-4C20BD1D2807}" type="presOf" srcId="{9C16F349-05D8-FE46-B931-F76863409924}" destId="{276BBFEE-91B7-9E44-97DC-D87C3AAF69BB}" srcOrd="0" destOrd="3" presId="urn:microsoft.com/office/officeart/2009/3/layout/StepUpProcess"/>
    <dgm:cxn modelId="{F15B736D-6EED-7A43-AB09-B6537D5E887B}" srcId="{DF2C443C-F7FD-3B4F-BF5E-B09BE6D88871}" destId="{B54A348F-7E76-9849-9EF3-E32084E3FBDF}" srcOrd="0" destOrd="0" parTransId="{5E7993F2-2DE5-634D-B9A9-CA63F786779E}" sibTransId="{4ABD340A-A6AA-F34C-9955-93CDD5244993}"/>
    <dgm:cxn modelId="{FDB4769D-648C-EA4F-81A8-7EB08E9CAAE3}" type="presOf" srcId="{DF2C443C-F7FD-3B4F-BF5E-B09BE6D88871}" destId="{F73D998E-3C00-D945-B2A8-E93C6DF6F5E5}" srcOrd="0" destOrd="0" presId="urn:microsoft.com/office/officeart/2009/3/layout/StepUpProcess"/>
    <dgm:cxn modelId="{28997875-53ED-6048-9157-D655D030A1FA}" srcId="{065884AD-390A-DD43-BF3A-295E628FB76B}" destId="{51002E49-975E-2145-B081-AF5F09E71DBA}" srcOrd="3" destOrd="0" parTransId="{FD2501E1-5BF9-BE41-914E-7CE6C61F5B7A}" sibTransId="{B24D4233-35E2-FA4F-91E1-F5C74DABC905}"/>
    <dgm:cxn modelId="{08BB3DE1-44AB-004A-98E9-D844F98621CA}" type="presParOf" srcId="{F73D998E-3C00-D945-B2A8-E93C6DF6F5E5}" destId="{30EF0CE9-93D3-A049-A087-3B9481DC0B64}" srcOrd="0" destOrd="0" presId="urn:microsoft.com/office/officeart/2009/3/layout/StepUpProcess"/>
    <dgm:cxn modelId="{4E39BCD7-B0CC-0D4C-987D-9EDD6E632C25}" type="presParOf" srcId="{30EF0CE9-93D3-A049-A087-3B9481DC0B64}" destId="{172A6320-0FEF-3A40-9F29-CC1E78A1BAF4}" srcOrd="0" destOrd="0" presId="urn:microsoft.com/office/officeart/2009/3/layout/StepUpProcess"/>
    <dgm:cxn modelId="{10F4A1AB-D84E-E843-874C-7AE6A923EC82}" type="presParOf" srcId="{30EF0CE9-93D3-A049-A087-3B9481DC0B64}" destId="{D7612DBF-C234-4743-8515-32E9A0AF1CFF}" srcOrd="1" destOrd="0" presId="urn:microsoft.com/office/officeart/2009/3/layout/StepUpProcess"/>
    <dgm:cxn modelId="{7A42946A-B1FA-204A-B16E-3DF8A77C018A}" type="presParOf" srcId="{30EF0CE9-93D3-A049-A087-3B9481DC0B64}" destId="{16A56469-933A-1043-9D1E-EF3487733364}" srcOrd="2" destOrd="0" presId="urn:microsoft.com/office/officeart/2009/3/layout/StepUpProcess"/>
    <dgm:cxn modelId="{54917B65-5B17-CD4B-96BE-DC5DB6A8394B}" type="presParOf" srcId="{F73D998E-3C00-D945-B2A8-E93C6DF6F5E5}" destId="{F700D033-EC96-9541-9076-76BA484E95E1}" srcOrd="1" destOrd="0" presId="urn:microsoft.com/office/officeart/2009/3/layout/StepUpProcess"/>
    <dgm:cxn modelId="{0C55A89F-77DF-6542-864E-AC5B626A4853}" type="presParOf" srcId="{F700D033-EC96-9541-9076-76BA484E95E1}" destId="{9870367C-22D4-6248-B48E-5197037C647A}" srcOrd="0" destOrd="0" presId="urn:microsoft.com/office/officeart/2009/3/layout/StepUpProcess"/>
    <dgm:cxn modelId="{C8BA3E91-EDB9-CF49-BD7B-2BF1DFD494ED}" type="presParOf" srcId="{F73D998E-3C00-D945-B2A8-E93C6DF6F5E5}" destId="{B5E09754-850D-0949-B18B-8501A189964F}" srcOrd="2" destOrd="0" presId="urn:microsoft.com/office/officeart/2009/3/layout/StepUpProcess"/>
    <dgm:cxn modelId="{6AD2F79E-3DCD-B240-9FA9-1914F11259B1}" type="presParOf" srcId="{B5E09754-850D-0949-B18B-8501A189964F}" destId="{E70640EA-A9C1-794E-8808-5D516B2C2006}" srcOrd="0" destOrd="0" presId="urn:microsoft.com/office/officeart/2009/3/layout/StepUpProcess"/>
    <dgm:cxn modelId="{AB891986-A538-4846-AED6-65688A30FCA2}" type="presParOf" srcId="{B5E09754-850D-0949-B18B-8501A189964F}" destId="{276BBFEE-91B7-9E44-97DC-D87C3AAF69B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8D2357-AEC6-C540-A40F-458803F48CFC}" type="doc">
      <dgm:prSet loTypeId="urn:microsoft.com/office/officeart/2005/8/layout/venn3" loCatId="list" qsTypeId="urn:microsoft.com/office/officeart/2005/8/quickstyle/3D2" qsCatId="3D" csTypeId="urn:microsoft.com/office/officeart/2005/8/colors/colorful3" csCatId="colorful"/>
      <dgm:spPr/>
      <dgm:t>
        <a:bodyPr/>
        <a:lstStyle/>
        <a:p>
          <a:endParaRPr lang="en-US"/>
        </a:p>
      </dgm:t>
    </dgm:pt>
    <dgm:pt modelId="{52763D0E-DCE7-8F43-97D8-6DC3E9B64633}">
      <dgm:prSet custT="1"/>
      <dgm:spPr/>
      <dgm:t>
        <a:bodyPr/>
        <a:lstStyle/>
        <a:p>
          <a:pPr rtl="0"/>
          <a:r>
            <a:rPr lang="en-GB" sz="1800" dirty="0" smtClean="0"/>
            <a:t>D0 </a:t>
          </a:r>
          <a:endParaRPr lang="en-GB" sz="1800" dirty="0"/>
        </a:p>
      </dgm:t>
    </dgm:pt>
    <dgm:pt modelId="{88315A10-72FE-E74C-99DF-B38B6CB51B05}" type="parTrans" cxnId="{33266734-7836-A348-8D4D-0B0AC9123E2F}">
      <dgm:prSet/>
      <dgm:spPr/>
      <dgm:t>
        <a:bodyPr/>
        <a:lstStyle/>
        <a:p>
          <a:endParaRPr lang="en-US"/>
        </a:p>
      </dgm:t>
    </dgm:pt>
    <dgm:pt modelId="{D41155C3-878F-4846-A23F-1D3C2C293B8B}" type="sibTrans" cxnId="{33266734-7836-A348-8D4D-0B0AC9123E2F}">
      <dgm:prSet/>
      <dgm:spPr/>
      <dgm:t>
        <a:bodyPr/>
        <a:lstStyle/>
        <a:p>
          <a:endParaRPr lang="en-US"/>
        </a:p>
      </dgm:t>
    </dgm:pt>
    <dgm:pt modelId="{1FA8C107-2238-F843-9796-9BC4C9851C94}">
      <dgm:prSet custT="1"/>
      <dgm:spPr/>
      <dgm:t>
        <a:bodyPr/>
        <a:lstStyle/>
        <a:p>
          <a:pPr rtl="0"/>
          <a:r>
            <a:rPr lang="en-GB" sz="1100" dirty="0" smtClean="0"/>
            <a:t>Thumb instructions decompressed and preliminary decode is performed</a:t>
          </a:r>
          <a:endParaRPr lang="en-GB" sz="1100" dirty="0"/>
        </a:p>
      </dgm:t>
    </dgm:pt>
    <dgm:pt modelId="{D066891F-E54D-9242-A036-DA1AB2691BCD}" type="parTrans" cxnId="{703F36E0-E96D-7344-BE81-6C7622681483}">
      <dgm:prSet/>
      <dgm:spPr/>
      <dgm:t>
        <a:bodyPr/>
        <a:lstStyle/>
        <a:p>
          <a:endParaRPr lang="en-US"/>
        </a:p>
      </dgm:t>
    </dgm:pt>
    <dgm:pt modelId="{DABDAC59-5C84-FF4E-822E-3E43BC5BD36F}" type="sibTrans" cxnId="{703F36E0-E96D-7344-BE81-6C7622681483}">
      <dgm:prSet/>
      <dgm:spPr/>
      <dgm:t>
        <a:bodyPr/>
        <a:lstStyle/>
        <a:p>
          <a:endParaRPr lang="en-US"/>
        </a:p>
      </dgm:t>
    </dgm:pt>
    <dgm:pt modelId="{2CFC8885-7AAF-6943-9709-F4743B5E0BF6}">
      <dgm:prSet custT="1"/>
      <dgm:spPr/>
      <dgm:t>
        <a:bodyPr/>
        <a:lstStyle/>
        <a:p>
          <a:pPr rtl="0"/>
          <a:r>
            <a:rPr lang="en-GB" sz="1800" smtClean="0"/>
            <a:t>D1</a:t>
          </a:r>
          <a:endParaRPr lang="en-GB" sz="1800"/>
        </a:p>
      </dgm:t>
    </dgm:pt>
    <dgm:pt modelId="{BEAAFAEA-9BAE-EF4B-B980-6111E7312332}" type="parTrans" cxnId="{11E4441D-2DDC-1141-84DA-66DED9CEF340}">
      <dgm:prSet/>
      <dgm:spPr/>
      <dgm:t>
        <a:bodyPr/>
        <a:lstStyle/>
        <a:p>
          <a:endParaRPr lang="en-US"/>
        </a:p>
      </dgm:t>
    </dgm:pt>
    <dgm:pt modelId="{3C0EDD99-25C1-CF42-A828-E502537E1AC4}" type="sibTrans" cxnId="{11E4441D-2DDC-1141-84DA-66DED9CEF340}">
      <dgm:prSet/>
      <dgm:spPr/>
      <dgm:t>
        <a:bodyPr/>
        <a:lstStyle/>
        <a:p>
          <a:endParaRPr lang="en-US"/>
        </a:p>
      </dgm:t>
    </dgm:pt>
    <dgm:pt modelId="{E0CC677A-EDC2-354B-9F32-F3FF252DAC42}">
      <dgm:prSet custT="1"/>
      <dgm:spPr/>
      <dgm:t>
        <a:bodyPr/>
        <a:lstStyle/>
        <a:p>
          <a:pPr rtl="0"/>
          <a:r>
            <a:rPr lang="en-GB" sz="1100" dirty="0" smtClean="0"/>
            <a:t>Instruction decode is completed</a:t>
          </a:r>
          <a:endParaRPr lang="en-GB" sz="1100" dirty="0"/>
        </a:p>
      </dgm:t>
    </dgm:pt>
    <dgm:pt modelId="{C2E3CE52-DFE8-3D48-A4F9-5B6DED295A0E}" type="parTrans" cxnId="{CA52575F-E441-7948-BC6B-4662A264A312}">
      <dgm:prSet/>
      <dgm:spPr/>
      <dgm:t>
        <a:bodyPr/>
        <a:lstStyle/>
        <a:p>
          <a:endParaRPr lang="en-US"/>
        </a:p>
      </dgm:t>
    </dgm:pt>
    <dgm:pt modelId="{B3581FD9-49BC-B14A-8341-16E31B8A03C6}" type="sibTrans" cxnId="{CA52575F-E441-7948-BC6B-4662A264A312}">
      <dgm:prSet/>
      <dgm:spPr/>
      <dgm:t>
        <a:bodyPr/>
        <a:lstStyle/>
        <a:p>
          <a:endParaRPr lang="en-US"/>
        </a:p>
      </dgm:t>
    </dgm:pt>
    <dgm:pt modelId="{2967DF12-D99E-FC4A-ABFE-BEE602EF7A9D}">
      <dgm:prSet custT="1"/>
      <dgm:spPr/>
      <dgm:t>
        <a:bodyPr/>
        <a:lstStyle/>
        <a:p>
          <a:pPr rtl="0"/>
          <a:r>
            <a:rPr lang="en-GB" sz="1800" dirty="0" smtClean="0"/>
            <a:t>D2 </a:t>
          </a:r>
          <a:endParaRPr lang="en-GB" sz="1800" dirty="0"/>
        </a:p>
      </dgm:t>
    </dgm:pt>
    <dgm:pt modelId="{FDB4AA86-4A1F-BC4C-BCA4-C1864045D0EB}" type="parTrans" cxnId="{19490CF5-6D38-B04F-A7F8-8E548AD64564}">
      <dgm:prSet/>
      <dgm:spPr/>
      <dgm:t>
        <a:bodyPr/>
        <a:lstStyle/>
        <a:p>
          <a:endParaRPr lang="en-US"/>
        </a:p>
      </dgm:t>
    </dgm:pt>
    <dgm:pt modelId="{5D71E2BF-5DA4-0443-AC67-210D90C0E4CA}" type="sibTrans" cxnId="{19490CF5-6D38-B04F-A7F8-8E548AD64564}">
      <dgm:prSet/>
      <dgm:spPr/>
      <dgm:t>
        <a:bodyPr/>
        <a:lstStyle/>
        <a:p>
          <a:endParaRPr lang="en-US"/>
        </a:p>
      </dgm:t>
    </dgm:pt>
    <dgm:pt modelId="{24F8BE6B-1EBA-9547-A6E8-32E21D23BFDD}">
      <dgm:prSet custT="1"/>
      <dgm:spPr/>
      <dgm:t>
        <a:bodyPr/>
        <a:lstStyle/>
        <a:p>
          <a:pPr rtl="0"/>
          <a:r>
            <a:rPr lang="en-GB" sz="1100" dirty="0" smtClean="0"/>
            <a:t>Writes instructions into and read instructions from pending/replay queue</a:t>
          </a:r>
          <a:endParaRPr lang="en-GB" sz="1100" dirty="0"/>
        </a:p>
      </dgm:t>
    </dgm:pt>
    <dgm:pt modelId="{5CCE79BA-524F-094B-9EEC-4797AF2498E6}" type="parTrans" cxnId="{BA0F3E9D-08AF-894C-9041-1F4AB16B49DB}">
      <dgm:prSet/>
      <dgm:spPr/>
      <dgm:t>
        <a:bodyPr/>
        <a:lstStyle/>
        <a:p>
          <a:endParaRPr lang="en-US"/>
        </a:p>
      </dgm:t>
    </dgm:pt>
    <dgm:pt modelId="{70A7C5D8-FE37-5149-A6CB-80789ACB8B45}" type="sibTrans" cxnId="{BA0F3E9D-08AF-894C-9041-1F4AB16B49DB}">
      <dgm:prSet/>
      <dgm:spPr/>
      <dgm:t>
        <a:bodyPr/>
        <a:lstStyle/>
        <a:p>
          <a:endParaRPr lang="en-US"/>
        </a:p>
      </dgm:t>
    </dgm:pt>
    <dgm:pt modelId="{FE795619-8E55-124C-B514-54BDDD5ECE75}">
      <dgm:prSet custT="1"/>
      <dgm:spPr/>
      <dgm:t>
        <a:bodyPr/>
        <a:lstStyle/>
        <a:p>
          <a:pPr rtl="0"/>
          <a:r>
            <a:rPr lang="en-GB" sz="1800" smtClean="0"/>
            <a:t>D3 </a:t>
          </a:r>
          <a:endParaRPr lang="en-GB" sz="1800"/>
        </a:p>
      </dgm:t>
    </dgm:pt>
    <dgm:pt modelId="{4D38E4EF-FF53-1E48-BC57-445C3FC8D986}" type="parTrans" cxnId="{C95AE0E7-D6D3-3643-9A8B-F93EC9B50DB9}">
      <dgm:prSet/>
      <dgm:spPr/>
      <dgm:t>
        <a:bodyPr/>
        <a:lstStyle/>
        <a:p>
          <a:endParaRPr lang="en-US"/>
        </a:p>
      </dgm:t>
    </dgm:pt>
    <dgm:pt modelId="{E4CD8DDC-512C-DB43-9C77-7CE2A5016BA0}" type="sibTrans" cxnId="{C95AE0E7-D6D3-3643-9A8B-F93EC9B50DB9}">
      <dgm:prSet/>
      <dgm:spPr/>
      <dgm:t>
        <a:bodyPr/>
        <a:lstStyle/>
        <a:p>
          <a:endParaRPr lang="en-US"/>
        </a:p>
      </dgm:t>
    </dgm:pt>
    <dgm:pt modelId="{37104A99-C69A-FD41-9F5A-3470B46B7114}">
      <dgm:prSet custT="1"/>
      <dgm:spPr/>
      <dgm:t>
        <a:bodyPr/>
        <a:lstStyle/>
        <a:p>
          <a:pPr rtl="0"/>
          <a:r>
            <a:rPr lang="en-GB" sz="1100" dirty="0" smtClean="0"/>
            <a:t>Contains the instruction scheduling logic</a:t>
          </a:r>
          <a:endParaRPr lang="en-GB" sz="1100" dirty="0"/>
        </a:p>
      </dgm:t>
    </dgm:pt>
    <dgm:pt modelId="{E509ACB6-D9E3-094C-BA0A-4328D5FD02AF}" type="parTrans" cxnId="{65D9BA2B-1AE4-9140-BA61-D2831DEEB3D3}">
      <dgm:prSet/>
      <dgm:spPr/>
      <dgm:t>
        <a:bodyPr/>
        <a:lstStyle/>
        <a:p>
          <a:endParaRPr lang="en-US"/>
        </a:p>
      </dgm:t>
    </dgm:pt>
    <dgm:pt modelId="{EE8418D0-D1D7-DA4A-A86A-18749E98F377}" type="sibTrans" cxnId="{65D9BA2B-1AE4-9140-BA61-D2831DEEB3D3}">
      <dgm:prSet/>
      <dgm:spPr/>
      <dgm:t>
        <a:bodyPr/>
        <a:lstStyle/>
        <a:p>
          <a:endParaRPr lang="en-US"/>
        </a:p>
      </dgm:t>
    </dgm:pt>
    <dgm:pt modelId="{A981442D-E935-4648-9475-21DDA2E0668D}">
      <dgm:prSet custT="1"/>
      <dgm:spPr/>
      <dgm:t>
        <a:bodyPr/>
        <a:lstStyle/>
        <a:p>
          <a:pPr rtl="0"/>
          <a:r>
            <a:rPr lang="en-GB" sz="1100" dirty="0" smtClean="0"/>
            <a:t>Scoreboard predicts register availability using static scheduling </a:t>
          </a:r>
          <a:endParaRPr lang="en-GB" sz="1100" dirty="0"/>
        </a:p>
      </dgm:t>
    </dgm:pt>
    <dgm:pt modelId="{50EF476E-5FE0-0D42-8749-C85B95F0FDB4}" type="parTrans" cxnId="{F3D37FF3-535A-E043-8BEF-1D43A91936D2}">
      <dgm:prSet/>
      <dgm:spPr/>
      <dgm:t>
        <a:bodyPr/>
        <a:lstStyle/>
        <a:p>
          <a:endParaRPr lang="en-US"/>
        </a:p>
      </dgm:t>
    </dgm:pt>
    <dgm:pt modelId="{810BD49F-8A9A-BB40-9334-25B0700EF7FA}" type="sibTrans" cxnId="{F3D37FF3-535A-E043-8BEF-1D43A91936D2}">
      <dgm:prSet/>
      <dgm:spPr/>
      <dgm:t>
        <a:bodyPr/>
        <a:lstStyle/>
        <a:p>
          <a:endParaRPr lang="en-US"/>
        </a:p>
      </dgm:t>
    </dgm:pt>
    <dgm:pt modelId="{619707F6-F441-D947-BC80-3E7617A08375}">
      <dgm:prSet custT="1"/>
      <dgm:spPr/>
      <dgm:t>
        <a:bodyPr/>
        <a:lstStyle/>
        <a:p>
          <a:pPr rtl="0"/>
          <a:r>
            <a:rPr lang="en-GB" sz="1100" smtClean="0"/>
            <a:t>Hazard checking is done</a:t>
          </a:r>
          <a:endParaRPr lang="en-GB" sz="1100"/>
        </a:p>
      </dgm:t>
    </dgm:pt>
    <dgm:pt modelId="{AEF04F16-CDA3-6440-926D-027EB642FB66}" type="parTrans" cxnId="{BC70E737-F7D0-C148-95B6-DE8EDA839BF0}">
      <dgm:prSet/>
      <dgm:spPr/>
      <dgm:t>
        <a:bodyPr/>
        <a:lstStyle/>
        <a:p>
          <a:endParaRPr lang="en-US"/>
        </a:p>
      </dgm:t>
    </dgm:pt>
    <dgm:pt modelId="{005A19A6-06A3-C840-9338-12BFE0173301}" type="sibTrans" cxnId="{BC70E737-F7D0-C148-95B6-DE8EDA839BF0}">
      <dgm:prSet/>
      <dgm:spPr/>
      <dgm:t>
        <a:bodyPr/>
        <a:lstStyle/>
        <a:p>
          <a:endParaRPr lang="en-US"/>
        </a:p>
      </dgm:t>
    </dgm:pt>
    <dgm:pt modelId="{4869D1E8-D4F9-6A46-BFAE-991DA004D28D}">
      <dgm:prSet custT="1"/>
      <dgm:spPr/>
      <dgm:t>
        <a:bodyPr/>
        <a:lstStyle/>
        <a:p>
          <a:pPr rtl="0"/>
          <a:r>
            <a:rPr lang="en-GB" sz="1800" dirty="0" smtClean="0"/>
            <a:t>D4 </a:t>
          </a:r>
          <a:endParaRPr lang="en-GB" sz="1800" dirty="0"/>
        </a:p>
      </dgm:t>
    </dgm:pt>
    <dgm:pt modelId="{6165E4F2-671B-2F47-9344-E66A1B38F1CE}" type="parTrans" cxnId="{A23F9AF8-6754-644B-AB27-B6EED32A3DEA}">
      <dgm:prSet/>
      <dgm:spPr/>
      <dgm:t>
        <a:bodyPr/>
        <a:lstStyle/>
        <a:p>
          <a:endParaRPr lang="en-US"/>
        </a:p>
      </dgm:t>
    </dgm:pt>
    <dgm:pt modelId="{9A8D0357-6A80-7240-9EF9-F46E25ADD37C}" type="sibTrans" cxnId="{A23F9AF8-6754-644B-AB27-B6EED32A3DEA}">
      <dgm:prSet/>
      <dgm:spPr/>
      <dgm:t>
        <a:bodyPr/>
        <a:lstStyle/>
        <a:p>
          <a:endParaRPr lang="en-US"/>
        </a:p>
      </dgm:t>
    </dgm:pt>
    <dgm:pt modelId="{73135110-78D8-864C-A38B-A3C7FE3066BD}">
      <dgm:prSet custT="1"/>
      <dgm:spPr/>
      <dgm:t>
        <a:bodyPr/>
        <a:lstStyle/>
        <a:p>
          <a:pPr rtl="0"/>
          <a:r>
            <a:rPr lang="en-GB" sz="1100" dirty="0" smtClean="0"/>
            <a:t>Final decode for control signals for integer execute load/store units</a:t>
          </a:r>
          <a:endParaRPr lang="en-GB" sz="1100" dirty="0"/>
        </a:p>
      </dgm:t>
    </dgm:pt>
    <dgm:pt modelId="{ABD746DA-DC39-0444-A3FB-0CFE95A482CB}" type="parTrans" cxnId="{3D4FD1A5-4E47-504A-9A4D-7801135A0D10}">
      <dgm:prSet/>
      <dgm:spPr/>
      <dgm:t>
        <a:bodyPr/>
        <a:lstStyle/>
        <a:p>
          <a:endParaRPr lang="en-US"/>
        </a:p>
      </dgm:t>
    </dgm:pt>
    <dgm:pt modelId="{B26BA852-C87C-4748-97FE-8ED1A9E84D15}" type="sibTrans" cxnId="{3D4FD1A5-4E47-504A-9A4D-7801135A0D10}">
      <dgm:prSet/>
      <dgm:spPr/>
      <dgm:t>
        <a:bodyPr/>
        <a:lstStyle/>
        <a:p>
          <a:endParaRPr lang="en-US"/>
        </a:p>
      </dgm:t>
    </dgm:pt>
    <dgm:pt modelId="{A82121AB-B5F1-1249-ADE8-5E22334AF3F4}" type="pres">
      <dgm:prSet presAssocID="{B48D2357-AEC6-C540-A40F-458803F48CFC}" presName="Name0" presStyleCnt="0">
        <dgm:presLayoutVars>
          <dgm:dir/>
          <dgm:resizeHandles val="exact"/>
        </dgm:presLayoutVars>
      </dgm:prSet>
      <dgm:spPr/>
      <dgm:t>
        <a:bodyPr/>
        <a:lstStyle/>
        <a:p>
          <a:endParaRPr lang="en-US"/>
        </a:p>
      </dgm:t>
    </dgm:pt>
    <dgm:pt modelId="{B43F4180-7E3C-3640-8018-81F707C611F1}" type="pres">
      <dgm:prSet presAssocID="{52763D0E-DCE7-8F43-97D8-6DC3E9B64633}" presName="Name5" presStyleLbl="vennNode1" presStyleIdx="0" presStyleCnt="5" custLinFactX="9076" custLinFactNeighborX="100000" custLinFactNeighborY="-65030">
        <dgm:presLayoutVars>
          <dgm:bulletEnabled val="1"/>
        </dgm:presLayoutVars>
      </dgm:prSet>
      <dgm:spPr/>
      <dgm:t>
        <a:bodyPr/>
        <a:lstStyle/>
        <a:p>
          <a:endParaRPr lang="en-US"/>
        </a:p>
      </dgm:t>
    </dgm:pt>
    <dgm:pt modelId="{D607DA39-351B-7C45-8B3C-4A90FE3B6775}" type="pres">
      <dgm:prSet presAssocID="{D41155C3-878F-4846-A23F-1D3C2C293B8B}" presName="space" presStyleCnt="0"/>
      <dgm:spPr/>
    </dgm:pt>
    <dgm:pt modelId="{27350146-0A15-9347-8C34-E8A003C73E2B}" type="pres">
      <dgm:prSet presAssocID="{2CFC8885-7AAF-6943-9709-F4743B5E0BF6}" presName="Name5" presStyleLbl="vennNode1" presStyleIdx="1" presStyleCnt="5" custLinFactNeighborX="54046" custLinFactNeighborY="27569">
        <dgm:presLayoutVars>
          <dgm:bulletEnabled val="1"/>
        </dgm:presLayoutVars>
      </dgm:prSet>
      <dgm:spPr/>
      <dgm:t>
        <a:bodyPr/>
        <a:lstStyle/>
        <a:p>
          <a:endParaRPr lang="en-US"/>
        </a:p>
      </dgm:t>
    </dgm:pt>
    <dgm:pt modelId="{22385E7D-06B8-D042-B90C-3AA9D4CFF97D}" type="pres">
      <dgm:prSet presAssocID="{3C0EDD99-25C1-CF42-A828-E502537E1AC4}" presName="space" presStyleCnt="0"/>
      <dgm:spPr/>
    </dgm:pt>
    <dgm:pt modelId="{59C5542A-5635-5545-80EB-2D45621294AA}" type="pres">
      <dgm:prSet presAssocID="{2967DF12-D99E-FC4A-ABFE-BEE602EF7A9D}" presName="Name5" presStyleLbl="vennNode1" presStyleIdx="2" presStyleCnt="5" custLinFactX="10268" custLinFactNeighborX="100000" custLinFactNeighborY="-58171">
        <dgm:presLayoutVars>
          <dgm:bulletEnabled val="1"/>
        </dgm:presLayoutVars>
      </dgm:prSet>
      <dgm:spPr/>
      <dgm:t>
        <a:bodyPr/>
        <a:lstStyle/>
        <a:p>
          <a:endParaRPr lang="en-US"/>
        </a:p>
      </dgm:t>
    </dgm:pt>
    <dgm:pt modelId="{3C5893C5-5655-8E43-BF68-F0396D7FD196}" type="pres">
      <dgm:prSet presAssocID="{5D71E2BF-5DA4-0443-AC67-210D90C0E4CA}" presName="space" presStyleCnt="0"/>
      <dgm:spPr/>
    </dgm:pt>
    <dgm:pt modelId="{4587FC4D-9C6B-6249-BA84-A4DE8ECD3BF8}" type="pres">
      <dgm:prSet presAssocID="{FE795619-8E55-124C-B514-54BDDD5ECE75}" presName="Name5" presStyleLbl="vennNode1" presStyleIdx="3" presStyleCnt="5" custLinFactX="-2295" custLinFactNeighborX="-100000" custLinFactNeighborY="65295">
        <dgm:presLayoutVars>
          <dgm:bulletEnabled val="1"/>
        </dgm:presLayoutVars>
      </dgm:prSet>
      <dgm:spPr/>
      <dgm:t>
        <a:bodyPr/>
        <a:lstStyle/>
        <a:p>
          <a:endParaRPr lang="en-US"/>
        </a:p>
      </dgm:t>
    </dgm:pt>
    <dgm:pt modelId="{26728D01-F446-6C46-8480-B88FFEFED8CE}" type="pres">
      <dgm:prSet presAssocID="{E4CD8DDC-512C-DB43-9C77-7CE2A5016BA0}" presName="space" presStyleCnt="0"/>
      <dgm:spPr/>
    </dgm:pt>
    <dgm:pt modelId="{9C7D135F-148F-904C-9F6B-474CE3DC4131}" type="pres">
      <dgm:prSet presAssocID="{4869D1E8-D4F9-6A46-BFAE-991DA004D28D}" presName="Name5" presStyleLbl="vennNode1" presStyleIdx="4" presStyleCnt="5">
        <dgm:presLayoutVars>
          <dgm:bulletEnabled val="1"/>
        </dgm:presLayoutVars>
      </dgm:prSet>
      <dgm:spPr/>
      <dgm:t>
        <a:bodyPr/>
        <a:lstStyle/>
        <a:p>
          <a:endParaRPr lang="en-US"/>
        </a:p>
      </dgm:t>
    </dgm:pt>
  </dgm:ptLst>
  <dgm:cxnLst>
    <dgm:cxn modelId="{0675568E-1C7A-8A45-A796-02577F777379}" type="presOf" srcId="{A981442D-E935-4648-9475-21DDA2E0668D}" destId="{4587FC4D-9C6B-6249-BA84-A4DE8ECD3BF8}" srcOrd="0" destOrd="2" presId="urn:microsoft.com/office/officeart/2005/8/layout/venn3"/>
    <dgm:cxn modelId="{3D4FD1A5-4E47-504A-9A4D-7801135A0D10}" srcId="{4869D1E8-D4F9-6A46-BFAE-991DA004D28D}" destId="{73135110-78D8-864C-A38B-A3C7FE3066BD}" srcOrd="0" destOrd="0" parTransId="{ABD746DA-DC39-0444-A3FB-0CFE95A482CB}" sibTransId="{B26BA852-C87C-4748-97FE-8ED1A9E84D15}"/>
    <dgm:cxn modelId="{F4E854D1-F014-424C-A9AA-5DA8DD51D4E2}" type="presOf" srcId="{73135110-78D8-864C-A38B-A3C7FE3066BD}" destId="{9C7D135F-148F-904C-9F6B-474CE3DC4131}" srcOrd="0" destOrd="1" presId="urn:microsoft.com/office/officeart/2005/8/layout/venn3"/>
    <dgm:cxn modelId="{2BF697E3-B5E8-6C44-A2EB-46A5AEB6CBD7}" type="presOf" srcId="{1FA8C107-2238-F843-9796-9BC4C9851C94}" destId="{B43F4180-7E3C-3640-8018-81F707C611F1}" srcOrd="0" destOrd="1" presId="urn:microsoft.com/office/officeart/2005/8/layout/venn3"/>
    <dgm:cxn modelId="{F3D37FF3-535A-E043-8BEF-1D43A91936D2}" srcId="{FE795619-8E55-124C-B514-54BDDD5ECE75}" destId="{A981442D-E935-4648-9475-21DDA2E0668D}" srcOrd="1" destOrd="0" parTransId="{50EF476E-5FE0-0D42-8749-C85B95F0FDB4}" sibTransId="{810BD49F-8A9A-BB40-9334-25B0700EF7FA}"/>
    <dgm:cxn modelId="{8E3F2A75-1257-A944-8304-F18EF51D857E}" type="presOf" srcId="{E0CC677A-EDC2-354B-9F32-F3FF252DAC42}" destId="{27350146-0A15-9347-8C34-E8A003C73E2B}" srcOrd="0" destOrd="1" presId="urn:microsoft.com/office/officeart/2005/8/layout/venn3"/>
    <dgm:cxn modelId="{CA52575F-E441-7948-BC6B-4662A264A312}" srcId="{2CFC8885-7AAF-6943-9709-F4743B5E0BF6}" destId="{E0CC677A-EDC2-354B-9F32-F3FF252DAC42}" srcOrd="0" destOrd="0" parTransId="{C2E3CE52-DFE8-3D48-A4F9-5B6DED295A0E}" sibTransId="{B3581FD9-49BC-B14A-8341-16E31B8A03C6}"/>
    <dgm:cxn modelId="{19490CF5-6D38-B04F-A7F8-8E548AD64564}" srcId="{B48D2357-AEC6-C540-A40F-458803F48CFC}" destId="{2967DF12-D99E-FC4A-ABFE-BEE602EF7A9D}" srcOrd="2" destOrd="0" parTransId="{FDB4AA86-4A1F-BC4C-BCA4-C1864045D0EB}" sibTransId="{5D71E2BF-5DA4-0443-AC67-210D90C0E4CA}"/>
    <dgm:cxn modelId="{A23F9AF8-6754-644B-AB27-B6EED32A3DEA}" srcId="{B48D2357-AEC6-C540-A40F-458803F48CFC}" destId="{4869D1E8-D4F9-6A46-BFAE-991DA004D28D}" srcOrd="4" destOrd="0" parTransId="{6165E4F2-671B-2F47-9344-E66A1B38F1CE}" sibTransId="{9A8D0357-6A80-7240-9EF9-F46E25ADD37C}"/>
    <dgm:cxn modelId="{33266734-7836-A348-8D4D-0B0AC9123E2F}" srcId="{B48D2357-AEC6-C540-A40F-458803F48CFC}" destId="{52763D0E-DCE7-8F43-97D8-6DC3E9B64633}" srcOrd="0" destOrd="0" parTransId="{88315A10-72FE-E74C-99DF-B38B6CB51B05}" sibTransId="{D41155C3-878F-4846-A23F-1D3C2C293B8B}"/>
    <dgm:cxn modelId="{3D5FB43A-FE10-D249-BBF2-1EF402CC009D}" type="presOf" srcId="{4869D1E8-D4F9-6A46-BFAE-991DA004D28D}" destId="{9C7D135F-148F-904C-9F6B-474CE3DC4131}" srcOrd="0" destOrd="0" presId="urn:microsoft.com/office/officeart/2005/8/layout/venn3"/>
    <dgm:cxn modelId="{CB535A76-A9D3-3449-8D38-427C487E1CAC}" type="presOf" srcId="{2967DF12-D99E-FC4A-ABFE-BEE602EF7A9D}" destId="{59C5542A-5635-5545-80EB-2D45621294AA}" srcOrd="0" destOrd="0" presId="urn:microsoft.com/office/officeart/2005/8/layout/venn3"/>
    <dgm:cxn modelId="{C489AB0A-6026-4445-B8B0-E0B33E00546E}" type="presOf" srcId="{619707F6-F441-D947-BC80-3E7617A08375}" destId="{4587FC4D-9C6B-6249-BA84-A4DE8ECD3BF8}" srcOrd="0" destOrd="3" presId="urn:microsoft.com/office/officeart/2005/8/layout/venn3"/>
    <dgm:cxn modelId="{BA0F3E9D-08AF-894C-9041-1F4AB16B49DB}" srcId="{2967DF12-D99E-FC4A-ABFE-BEE602EF7A9D}" destId="{24F8BE6B-1EBA-9547-A6E8-32E21D23BFDD}" srcOrd="0" destOrd="0" parTransId="{5CCE79BA-524F-094B-9EEC-4797AF2498E6}" sibTransId="{70A7C5D8-FE37-5149-A6CB-80789ACB8B45}"/>
    <dgm:cxn modelId="{11E4441D-2DDC-1141-84DA-66DED9CEF340}" srcId="{B48D2357-AEC6-C540-A40F-458803F48CFC}" destId="{2CFC8885-7AAF-6943-9709-F4743B5E0BF6}" srcOrd="1" destOrd="0" parTransId="{BEAAFAEA-9BAE-EF4B-B980-6111E7312332}" sibTransId="{3C0EDD99-25C1-CF42-A828-E502537E1AC4}"/>
    <dgm:cxn modelId="{25556F4A-56DF-1F40-941C-DDC5ADFAFA65}" type="presOf" srcId="{24F8BE6B-1EBA-9547-A6E8-32E21D23BFDD}" destId="{59C5542A-5635-5545-80EB-2D45621294AA}" srcOrd="0" destOrd="1" presId="urn:microsoft.com/office/officeart/2005/8/layout/venn3"/>
    <dgm:cxn modelId="{703F36E0-E96D-7344-BE81-6C7622681483}" srcId="{52763D0E-DCE7-8F43-97D8-6DC3E9B64633}" destId="{1FA8C107-2238-F843-9796-9BC4C9851C94}" srcOrd="0" destOrd="0" parTransId="{D066891F-E54D-9242-A036-DA1AB2691BCD}" sibTransId="{DABDAC59-5C84-FF4E-822E-3E43BC5BD36F}"/>
    <dgm:cxn modelId="{4DE1E1C6-344D-DD4A-889C-65402FA959F4}" type="presOf" srcId="{2CFC8885-7AAF-6943-9709-F4743B5E0BF6}" destId="{27350146-0A15-9347-8C34-E8A003C73E2B}" srcOrd="0" destOrd="0" presId="urn:microsoft.com/office/officeart/2005/8/layout/venn3"/>
    <dgm:cxn modelId="{65D9BA2B-1AE4-9140-BA61-D2831DEEB3D3}" srcId="{FE795619-8E55-124C-B514-54BDDD5ECE75}" destId="{37104A99-C69A-FD41-9F5A-3470B46B7114}" srcOrd="0" destOrd="0" parTransId="{E509ACB6-D9E3-094C-BA0A-4328D5FD02AF}" sibTransId="{EE8418D0-D1D7-DA4A-A86A-18749E98F377}"/>
    <dgm:cxn modelId="{9F338D8B-6358-F74C-8C74-2466BEFFDC15}" type="presOf" srcId="{52763D0E-DCE7-8F43-97D8-6DC3E9B64633}" destId="{B43F4180-7E3C-3640-8018-81F707C611F1}" srcOrd="0" destOrd="0" presId="urn:microsoft.com/office/officeart/2005/8/layout/venn3"/>
    <dgm:cxn modelId="{32012E5E-33FA-F147-B95A-7311029D3C1D}" type="presOf" srcId="{FE795619-8E55-124C-B514-54BDDD5ECE75}" destId="{4587FC4D-9C6B-6249-BA84-A4DE8ECD3BF8}" srcOrd="0" destOrd="0" presId="urn:microsoft.com/office/officeart/2005/8/layout/venn3"/>
    <dgm:cxn modelId="{C95AE0E7-D6D3-3643-9A8B-F93EC9B50DB9}" srcId="{B48D2357-AEC6-C540-A40F-458803F48CFC}" destId="{FE795619-8E55-124C-B514-54BDDD5ECE75}" srcOrd="3" destOrd="0" parTransId="{4D38E4EF-FF53-1E48-BC57-445C3FC8D986}" sibTransId="{E4CD8DDC-512C-DB43-9C77-7CE2A5016BA0}"/>
    <dgm:cxn modelId="{34F9B6A9-33D1-AB4F-A676-2CAE593EF54B}" type="presOf" srcId="{37104A99-C69A-FD41-9F5A-3470B46B7114}" destId="{4587FC4D-9C6B-6249-BA84-A4DE8ECD3BF8}" srcOrd="0" destOrd="1" presId="urn:microsoft.com/office/officeart/2005/8/layout/venn3"/>
    <dgm:cxn modelId="{BC70E737-F7D0-C148-95B6-DE8EDA839BF0}" srcId="{FE795619-8E55-124C-B514-54BDDD5ECE75}" destId="{619707F6-F441-D947-BC80-3E7617A08375}" srcOrd="2" destOrd="0" parTransId="{AEF04F16-CDA3-6440-926D-027EB642FB66}" sibTransId="{005A19A6-06A3-C840-9338-12BFE0173301}"/>
    <dgm:cxn modelId="{BBED1472-DD62-2F4E-9651-5A79B93CFA43}" type="presOf" srcId="{B48D2357-AEC6-C540-A40F-458803F48CFC}" destId="{A82121AB-B5F1-1249-ADE8-5E22334AF3F4}" srcOrd="0" destOrd="0" presId="urn:microsoft.com/office/officeart/2005/8/layout/venn3"/>
    <dgm:cxn modelId="{7DF1A382-281F-1644-8DA1-360C4B26EA82}" type="presParOf" srcId="{A82121AB-B5F1-1249-ADE8-5E22334AF3F4}" destId="{B43F4180-7E3C-3640-8018-81F707C611F1}" srcOrd="0" destOrd="0" presId="urn:microsoft.com/office/officeart/2005/8/layout/venn3"/>
    <dgm:cxn modelId="{6101DBC0-36A2-A441-B32D-4D20480CAD82}" type="presParOf" srcId="{A82121AB-B5F1-1249-ADE8-5E22334AF3F4}" destId="{D607DA39-351B-7C45-8B3C-4A90FE3B6775}" srcOrd="1" destOrd="0" presId="urn:microsoft.com/office/officeart/2005/8/layout/venn3"/>
    <dgm:cxn modelId="{9BB4F658-9624-8447-B9FC-4654F54B79C4}" type="presParOf" srcId="{A82121AB-B5F1-1249-ADE8-5E22334AF3F4}" destId="{27350146-0A15-9347-8C34-E8A003C73E2B}" srcOrd="2" destOrd="0" presId="urn:microsoft.com/office/officeart/2005/8/layout/venn3"/>
    <dgm:cxn modelId="{8273821E-85AB-0046-9BDC-7503EADB3C65}" type="presParOf" srcId="{A82121AB-B5F1-1249-ADE8-5E22334AF3F4}" destId="{22385E7D-06B8-D042-B90C-3AA9D4CFF97D}" srcOrd="3" destOrd="0" presId="urn:microsoft.com/office/officeart/2005/8/layout/venn3"/>
    <dgm:cxn modelId="{273C6208-7BC8-3D43-82F3-88E209089717}" type="presParOf" srcId="{A82121AB-B5F1-1249-ADE8-5E22334AF3F4}" destId="{59C5542A-5635-5545-80EB-2D45621294AA}" srcOrd="4" destOrd="0" presId="urn:microsoft.com/office/officeart/2005/8/layout/venn3"/>
    <dgm:cxn modelId="{1DDD2BBA-936C-E246-8D74-F4D2E5B6F29A}" type="presParOf" srcId="{A82121AB-B5F1-1249-ADE8-5E22334AF3F4}" destId="{3C5893C5-5655-8E43-BF68-F0396D7FD196}" srcOrd="5" destOrd="0" presId="urn:microsoft.com/office/officeart/2005/8/layout/venn3"/>
    <dgm:cxn modelId="{E8A7915B-B3EC-6B46-AD68-892DB00FFD60}" type="presParOf" srcId="{A82121AB-B5F1-1249-ADE8-5E22334AF3F4}" destId="{4587FC4D-9C6B-6249-BA84-A4DE8ECD3BF8}" srcOrd="6" destOrd="0" presId="urn:microsoft.com/office/officeart/2005/8/layout/venn3"/>
    <dgm:cxn modelId="{2BBD34E2-88FC-4A42-B3C1-20C231FE135A}" type="presParOf" srcId="{A82121AB-B5F1-1249-ADE8-5E22334AF3F4}" destId="{26728D01-F446-6C46-8480-B88FFEFED8CE}" srcOrd="7" destOrd="0" presId="urn:microsoft.com/office/officeart/2005/8/layout/venn3"/>
    <dgm:cxn modelId="{B8198A19-3D32-AC42-AB09-8BCFCBE2D278}" type="presParOf" srcId="{A82121AB-B5F1-1249-ADE8-5E22334AF3F4}" destId="{9C7D135F-148F-904C-9F6B-474CE3DC4131}"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5A06D-5EA6-6F48-84D4-C6C5C0FFDA4B}">
      <dsp:nvSpPr>
        <dsp:cNvPr id="0" name=""/>
        <dsp:cNvSpPr/>
      </dsp:nvSpPr>
      <dsp:spPr>
        <a:xfrm>
          <a:off x="1355309" y="3199"/>
          <a:ext cx="3201156" cy="1920693"/>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Term first coined in 1987</a:t>
          </a:r>
          <a:endParaRPr lang="en-US" sz="2100" kern="1200" dirty="0">
            <a:solidFill>
              <a:schemeClr val="accent2"/>
            </a:solidFill>
            <a:effectLst/>
          </a:endParaRPr>
        </a:p>
      </dsp:txBody>
      <dsp:txXfrm>
        <a:off x="1355309" y="3199"/>
        <a:ext cx="3201156" cy="1920693"/>
      </dsp:txXfrm>
    </dsp:sp>
    <dsp:sp modelId="{9468F249-2229-6343-955A-16E121E67C0B}">
      <dsp:nvSpPr>
        <dsp:cNvPr id="0" name=""/>
        <dsp:cNvSpPr/>
      </dsp:nvSpPr>
      <dsp:spPr>
        <a:xfrm>
          <a:off x="4876581" y="3199"/>
          <a:ext cx="3201156" cy="1920693"/>
        </a:xfrm>
        <a:prstGeom prst="rect">
          <a:avLst/>
        </a:prstGeom>
        <a:gradFill rotWithShape="0">
          <a:gsLst>
            <a:gs pos="0">
              <a:schemeClr val="accent3">
                <a:hueOff val="-2160000"/>
                <a:satOff val="0"/>
                <a:lumOff val="0"/>
                <a:alphaOff val="0"/>
                <a:shade val="40000"/>
                <a:alpha val="100000"/>
                <a:satMod val="150000"/>
                <a:lumMod val="100000"/>
              </a:schemeClr>
            </a:gs>
            <a:gs pos="100000">
              <a:schemeClr val="accent3">
                <a:hueOff val="-216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Refers to </a:t>
          </a:r>
          <a:r>
            <a:rPr lang="en-US" sz="2100" b="1" kern="1200" dirty="0" smtClean="0">
              <a:solidFill>
                <a:srgbClr val="FF0000"/>
              </a:solidFill>
              <a:effectLst/>
            </a:rPr>
            <a:t>a</a:t>
          </a:r>
          <a:r>
            <a:rPr lang="en-US" sz="2100" kern="1200" dirty="0" smtClean="0">
              <a:solidFill>
                <a:srgbClr val="FF0000"/>
              </a:solidFill>
              <a:effectLst/>
            </a:rPr>
            <a:t> </a:t>
          </a:r>
          <a:r>
            <a:rPr lang="en-US" sz="2100" b="1" kern="1200" dirty="0" smtClean="0">
              <a:solidFill>
                <a:srgbClr val="FF0000"/>
              </a:solidFill>
              <a:effectLst/>
            </a:rPr>
            <a:t>machine that is</a:t>
          </a:r>
          <a:r>
            <a:rPr lang="en-US" sz="2100" b="1" kern="1200" dirty="0" smtClean="0">
              <a:solidFill>
                <a:schemeClr val="tx1"/>
              </a:solidFill>
              <a:effectLst/>
            </a:rPr>
            <a:t> </a:t>
          </a:r>
          <a:r>
            <a:rPr lang="en-US" sz="2100" b="1" i="1" u="sng" kern="1200" dirty="0" smtClean="0">
              <a:solidFill>
                <a:srgbClr val="FF0000"/>
              </a:solidFill>
              <a:effectLst/>
            </a:rPr>
            <a:t>designed to improve </a:t>
          </a:r>
          <a:r>
            <a:rPr lang="en-US" sz="2100" b="1" kern="1200" dirty="0" smtClean="0">
              <a:solidFill>
                <a:srgbClr val="FF0000"/>
              </a:solidFill>
              <a:effectLst/>
            </a:rPr>
            <a:t>the performance of the </a:t>
          </a:r>
          <a:r>
            <a:rPr lang="en-US" sz="2100" b="1" i="1" u="sng" kern="1200" dirty="0" smtClean="0">
              <a:solidFill>
                <a:srgbClr val="FF0000"/>
              </a:solidFill>
              <a:effectLst/>
            </a:rPr>
            <a:t>execution of scalar instructions</a:t>
          </a:r>
          <a:endParaRPr lang="en-US" sz="2100" b="1" i="1" u="sng" kern="1200" dirty="0">
            <a:solidFill>
              <a:srgbClr val="FF0000"/>
            </a:solidFill>
            <a:effectLst/>
          </a:endParaRPr>
        </a:p>
      </dsp:txBody>
      <dsp:txXfrm>
        <a:off x="4876581" y="3199"/>
        <a:ext cx="3201156" cy="1920693"/>
      </dsp:txXfrm>
    </dsp:sp>
    <dsp:sp modelId="{D498951D-B9E5-074D-A633-8765BD0E40E7}">
      <dsp:nvSpPr>
        <dsp:cNvPr id="0" name=""/>
        <dsp:cNvSpPr/>
      </dsp:nvSpPr>
      <dsp:spPr>
        <a:xfrm>
          <a:off x="1355309" y="2244009"/>
          <a:ext cx="3201156" cy="1920693"/>
        </a:xfrm>
        <a:prstGeom prst="rect">
          <a:avLst/>
        </a:prstGeom>
        <a:gradFill rotWithShape="0">
          <a:gsLst>
            <a:gs pos="0">
              <a:schemeClr val="accent3">
                <a:hueOff val="-4320000"/>
                <a:satOff val="0"/>
                <a:lumOff val="0"/>
                <a:alphaOff val="0"/>
                <a:shade val="40000"/>
                <a:alpha val="100000"/>
                <a:satMod val="150000"/>
                <a:lumMod val="100000"/>
              </a:schemeClr>
            </a:gs>
            <a:gs pos="100000">
              <a:schemeClr val="accent3">
                <a:hueOff val="-432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In </a:t>
          </a:r>
          <a:r>
            <a:rPr lang="en-US" sz="2100" b="1" i="1" kern="1200" dirty="0" smtClean="0">
              <a:solidFill>
                <a:schemeClr val="accent2"/>
              </a:solidFill>
              <a:effectLst>
                <a:outerShdw blurRad="38100" dist="38100" dir="2700000" algn="tl">
                  <a:srgbClr val="000000">
                    <a:alpha val="43137"/>
                  </a:srgbClr>
                </a:outerShdw>
              </a:effectLst>
            </a:rPr>
            <a:t>most applications </a:t>
          </a:r>
          <a:r>
            <a:rPr lang="en-US" sz="2100" kern="1200" dirty="0" smtClean="0">
              <a:solidFill>
                <a:schemeClr val="accent2"/>
              </a:solidFill>
              <a:effectLst/>
            </a:rPr>
            <a:t>the </a:t>
          </a:r>
          <a:r>
            <a:rPr lang="en-US" sz="2100" b="1" kern="1200" dirty="0" smtClean="0">
              <a:solidFill>
                <a:srgbClr val="FF0000"/>
              </a:solidFill>
              <a:effectLst/>
            </a:rPr>
            <a:t>bulk of the </a:t>
          </a:r>
          <a:r>
            <a:rPr lang="en-US" sz="2100" b="1" i="1" u="sng" kern="1200" dirty="0" smtClean="0">
              <a:solidFill>
                <a:srgbClr val="FF0000"/>
              </a:solidFill>
              <a:effectLst/>
            </a:rPr>
            <a:t>operations are on scalar quantities</a:t>
          </a:r>
          <a:endParaRPr lang="en-US" sz="2100" b="1" i="1" u="sng" kern="1200" dirty="0">
            <a:solidFill>
              <a:srgbClr val="FF0000"/>
            </a:solidFill>
            <a:effectLst/>
          </a:endParaRPr>
        </a:p>
      </dsp:txBody>
      <dsp:txXfrm>
        <a:off x="1355309" y="2244009"/>
        <a:ext cx="3201156" cy="1920693"/>
      </dsp:txXfrm>
    </dsp:sp>
    <dsp:sp modelId="{300E7B59-DB65-E342-8A39-01609CEE9560}">
      <dsp:nvSpPr>
        <dsp:cNvPr id="0" name=""/>
        <dsp:cNvSpPr/>
      </dsp:nvSpPr>
      <dsp:spPr>
        <a:xfrm>
          <a:off x="4876581" y="2244009"/>
          <a:ext cx="3201156" cy="1920693"/>
        </a:xfrm>
        <a:prstGeom prst="rect">
          <a:avLst/>
        </a:prstGeom>
        <a:gradFill rotWithShape="0">
          <a:gsLst>
            <a:gs pos="0">
              <a:schemeClr val="accent3">
                <a:hueOff val="-6480000"/>
                <a:satOff val="0"/>
                <a:lumOff val="0"/>
                <a:alphaOff val="0"/>
                <a:shade val="40000"/>
                <a:alpha val="100000"/>
                <a:satMod val="150000"/>
                <a:lumMod val="100000"/>
              </a:schemeClr>
            </a:gs>
            <a:gs pos="100000">
              <a:schemeClr val="accent3">
                <a:hueOff val="-648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Represents the </a:t>
          </a:r>
          <a:r>
            <a:rPr lang="en-US" sz="2100" b="1" kern="1200" dirty="0" smtClean="0">
              <a:solidFill>
                <a:srgbClr val="FF0000"/>
              </a:solidFill>
              <a:effectLst/>
            </a:rPr>
            <a:t>next step in the </a:t>
          </a:r>
          <a:r>
            <a:rPr lang="en-US" sz="2100" b="1" i="1" u="sng" kern="1200" dirty="0" smtClean="0">
              <a:solidFill>
                <a:srgbClr val="FF0000"/>
              </a:solidFill>
              <a:effectLst/>
            </a:rPr>
            <a:t>evolution of high-performance general-purpose processors</a:t>
          </a:r>
          <a:endParaRPr lang="en-US" sz="2100" b="1" i="1" u="sng" kern="1200" dirty="0">
            <a:solidFill>
              <a:srgbClr val="FF0000"/>
            </a:solidFill>
            <a:effectLst/>
          </a:endParaRPr>
        </a:p>
      </dsp:txBody>
      <dsp:txXfrm>
        <a:off x="4876581" y="2244009"/>
        <a:ext cx="3201156" cy="1920693"/>
      </dsp:txXfrm>
    </dsp:sp>
    <dsp:sp modelId="{CA4CB505-AC4B-A344-9B73-DBAE688B3B56}">
      <dsp:nvSpPr>
        <dsp:cNvPr id="0" name=""/>
        <dsp:cNvSpPr/>
      </dsp:nvSpPr>
      <dsp:spPr>
        <a:xfrm>
          <a:off x="1355309" y="4484818"/>
          <a:ext cx="3201156" cy="1920693"/>
        </a:xfrm>
        <a:prstGeom prst="rect">
          <a:avLst/>
        </a:prstGeom>
        <a:gradFill rotWithShape="0">
          <a:gsLst>
            <a:gs pos="0">
              <a:schemeClr val="accent3">
                <a:hueOff val="-8640000"/>
                <a:satOff val="0"/>
                <a:lumOff val="0"/>
                <a:alphaOff val="0"/>
                <a:shade val="40000"/>
                <a:alpha val="100000"/>
                <a:satMod val="150000"/>
                <a:lumMod val="100000"/>
              </a:schemeClr>
            </a:gs>
            <a:gs pos="100000">
              <a:schemeClr val="accent3">
                <a:hueOff val="-864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Essence of the </a:t>
          </a:r>
          <a:r>
            <a:rPr lang="en-US" sz="2100" b="0" kern="1200" dirty="0" smtClean="0">
              <a:solidFill>
                <a:srgbClr val="FF0000"/>
              </a:solidFill>
              <a:effectLst/>
            </a:rPr>
            <a:t>approach is the </a:t>
          </a:r>
          <a:r>
            <a:rPr lang="en-US" sz="2100" b="1" kern="1200" dirty="0" smtClean="0">
              <a:solidFill>
                <a:srgbClr val="FF0000"/>
              </a:solidFill>
              <a:effectLst/>
            </a:rPr>
            <a:t>ability to </a:t>
          </a:r>
          <a:r>
            <a:rPr lang="en-US" sz="2100" b="1" i="1" u="sng" kern="1200" dirty="0" smtClean="0">
              <a:solidFill>
                <a:srgbClr val="FF0000"/>
              </a:solidFill>
              <a:effectLst/>
            </a:rPr>
            <a:t>execute instructions independently</a:t>
          </a:r>
          <a:r>
            <a:rPr lang="en-US" sz="2100" b="1" i="0" u="none" kern="1200" dirty="0" smtClean="0">
              <a:solidFill>
                <a:srgbClr val="FF0000"/>
              </a:solidFill>
              <a:effectLst/>
            </a:rPr>
            <a:t> </a:t>
          </a:r>
          <a:r>
            <a:rPr lang="en-US" sz="2100" b="1" kern="1200" dirty="0" smtClean="0">
              <a:solidFill>
                <a:srgbClr val="002060"/>
              </a:solidFill>
              <a:effectLst/>
            </a:rPr>
            <a:t>and</a:t>
          </a:r>
          <a:r>
            <a:rPr lang="en-US" sz="2100" b="1" kern="1200" dirty="0" smtClean="0">
              <a:solidFill>
                <a:srgbClr val="FF0000"/>
              </a:solidFill>
              <a:effectLst/>
            </a:rPr>
            <a:t> </a:t>
          </a:r>
          <a:r>
            <a:rPr lang="en-US" sz="2100" b="1" i="1" u="sng" kern="1200" dirty="0" smtClean="0">
              <a:solidFill>
                <a:srgbClr val="FF0000"/>
              </a:solidFill>
              <a:effectLst/>
            </a:rPr>
            <a:t>concurrently</a:t>
          </a:r>
          <a:r>
            <a:rPr lang="en-US" sz="2100" b="1" kern="1200" dirty="0" smtClean="0">
              <a:solidFill>
                <a:srgbClr val="FF0000"/>
              </a:solidFill>
              <a:effectLst/>
            </a:rPr>
            <a:t> </a:t>
          </a:r>
          <a:r>
            <a:rPr lang="en-US" sz="2100" b="1" kern="1200" dirty="0" smtClean="0">
              <a:solidFill>
                <a:srgbClr val="002060"/>
              </a:solidFill>
              <a:effectLst/>
            </a:rPr>
            <a:t>in </a:t>
          </a:r>
          <a:r>
            <a:rPr lang="en-US" sz="2100" b="1" i="1" u="sng" kern="1200" dirty="0" smtClean="0">
              <a:solidFill>
                <a:srgbClr val="FF0000"/>
              </a:solidFill>
              <a:effectLst/>
            </a:rPr>
            <a:t>different pipelines</a:t>
          </a:r>
          <a:endParaRPr lang="en-US" sz="2100" b="1" i="1" u="sng" kern="1200" dirty="0">
            <a:solidFill>
              <a:srgbClr val="FF0000"/>
            </a:solidFill>
            <a:effectLst/>
          </a:endParaRPr>
        </a:p>
      </dsp:txBody>
      <dsp:txXfrm>
        <a:off x="1355309" y="4484818"/>
        <a:ext cx="3201156" cy="1920693"/>
      </dsp:txXfrm>
    </dsp:sp>
    <dsp:sp modelId="{5B42ECAD-645F-8245-B99E-D104F7E56740}">
      <dsp:nvSpPr>
        <dsp:cNvPr id="0" name=""/>
        <dsp:cNvSpPr/>
      </dsp:nvSpPr>
      <dsp:spPr>
        <a:xfrm>
          <a:off x="4876581" y="4484818"/>
          <a:ext cx="3201156" cy="1920693"/>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Concept </a:t>
          </a:r>
          <a:r>
            <a:rPr lang="en-US" sz="2100" b="1" kern="1200" dirty="0" smtClean="0">
              <a:solidFill>
                <a:srgbClr val="FF0000"/>
              </a:solidFill>
              <a:effectLst/>
            </a:rPr>
            <a:t>can be further exploited by </a:t>
          </a:r>
          <a:r>
            <a:rPr lang="en-US" sz="2100" b="1" i="1" u="sng" kern="1200" dirty="0" smtClean="0">
              <a:solidFill>
                <a:srgbClr val="FF0000"/>
              </a:solidFill>
              <a:effectLst/>
            </a:rPr>
            <a:t>allowing instructions to be executed in an order different from the program order</a:t>
          </a:r>
          <a:endParaRPr lang="en-US" sz="2100" b="1" i="1" u="sng" kern="1200" dirty="0">
            <a:solidFill>
              <a:srgbClr val="FF0000"/>
            </a:solidFill>
            <a:effectLst/>
          </a:endParaRPr>
        </a:p>
      </dsp:txBody>
      <dsp:txXfrm>
        <a:off x="4876581" y="4484818"/>
        <a:ext cx="3201156" cy="1920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99F77-A380-A24B-91DE-A74798A203B8}">
      <dsp:nvSpPr>
        <dsp:cNvPr id="0" name=""/>
        <dsp:cNvSpPr/>
      </dsp:nvSpPr>
      <dsp:spPr>
        <a:xfrm>
          <a:off x="0" y="0"/>
          <a:ext cx="6995160" cy="1576975"/>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Output and </a:t>
          </a:r>
          <a:r>
            <a:rPr lang="en-US" sz="2300" kern="1200" dirty="0" err="1" smtClean="0">
              <a:effectLst>
                <a:outerShdw blurRad="38100" dist="38100" dir="2700000" algn="tl">
                  <a:srgbClr val="000000">
                    <a:alpha val="43137"/>
                  </a:srgbClr>
                </a:outerShdw>
              </a:effectLst>
            </a:rPr>
            <a:t>antidependencies</a:t>
          </a:r>
          <a:r>
            <a:rPr lang="en-US" sz="2300" kern="1200" dirty="0" smtClean="0">
              <a:effectLst>
                <a:outerShdw blurRad="38100" dist="38100" dir="2700000" algn="tl">
                  <a:srgbClr val="000000">
                    <a:alpha val="43137"/>
                  </a:srgbClr>
                </a:outerShdw>
              </a:effectLst>
            </a:rPr>
            <a:t> occur because register contents may not reflect the correct ordering from the program</a:t>
          </a:r>
          <a:endParaRPr lang="en-US" sz="2300" kern="1200" dirty="0">
            <a:effectLst>
              <a:outerShdw blurRad="38100" dist="38100" dir="2700000" algn="tl">
                <a:srgbClr val="000000">
                  <a:alpha val="43137"/>
                </a:srgbClr>
              </a:outerShdw>
            </a:effectLst>
          </a:endParaRPr>
        </a:p>
      </dsp:txBody>
      <dsp:txXfrm>
        <a:off x="46188" y="46188"/>
        <a:ext cx="5293480" cy="1484599"/>
      </dsp:txXfrm>
    </dsp:sp>
    <dsp:sp modelId="{A63A6BB4-631A-F541-A6C4-BD7C6D329DDC}">
      <dsp:nvSpPr>
        <dsp:cNvPr id="0" name=""/>
        <dsp:cNvSpPr/>
      </dsp:nvSpPr>
      <dsp:spPr>
        <a:xfrm>
          <a:off x="617219" y="1839804"/>
          <a:ext cx="6995160" cy="1576975"/>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May result in a pipeline stall</a:t>
          </a:r>
          <a:endParaRPr lang="en-US" sz="2300" kern="1200" dirty="0">
            <a:effectLst>
              <a:outerShdw blurRad="38100" dist="38100" dir="2700000" algn="tl">
                <a:srgbClr val="000000">
                  <a:alpha val="43137"/>
                </a:srgbClr>
              </a:outerShdw>
            </a:effectLst>
          </a:endParaRPr>
        </a:p>
      </dsp:txBody>
      <dsp:txXfrm>
        <a:off x="663407" y="1885992"/>
        <a:ext cx="5260530" cy="1484599"/>
      </dsp:txXfrm>
    </dsp:sp>
    <dsp:sp modelId="{2A50F408-9870-6649-B2DC-8132E229FE59}">
      <dsp:nvSpPr>
        <dsp:cNvPr id="0" name=""/>
        <dsp:cNvSpPr/>
      </dsp:nvSpPr>
      <dsp:spPr>
        <a:xfrm>
          <a:off x="1234439" y="3679608"/>
          <a:ext cx="6995160" cy="157697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Registers allocated dynamically</a:t>
          </a:r>
          <a:endParaRPr lang="en-US" sz="2300" kern="1200" dirty="0">
            <a:effectLst>
              <a:outerShdw blurRad="38100" dist="38100" dir="2700000" algn="tl">
                <a:srgbClr val="000000">
                  <a:alpha val="43137"/>
                </a:srgbClr>
              </a:outerShdw>
            </a:effectLst>
          </a:endParaRPr>
        </a:p>
      </dsp:txBody>
      <dsp:txXfrm>
        <a:off x="1280627" y="3725796"/>
        <a:ext cx="5260530" cy="1484599"/>
      </dsp:txXfrm>
    </dsp:sp>
    <dsp:sp modelId="{8A8FF73D-6895-2448-830F-4E9AE4DC3C03}">
      <dsp:nvSpPr>
        <dsp:cNvPr id="0" name=""/>
        <dsp:cNvSpPr/>
      </dsp:nvSpPr>
      <dsp:spPr>
        <a:xfrm>
          <a:off x="5970126" y="1195872"/>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00758" y="1195872"/>
        <a:ext cx="563769" cy="771337"/>
      </dsp:txXfrm>
    </dsp:sp>
    <dsp:sp modelId="{22ECF5CB-3144-F94E-A7F2-7180A9A6B2BD}">
      <dsp:nvSpPr>
        <dsp:cNvPr id="0" name=""/>
        <dsp:cNvSpPr/>
      </dsp:nvSpPr>
      <dsp:spPr>
        <a:xfrm>
          <a:off x="6587346" y="3025164"/>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17978" y="3025164"/>
        <a:ext cx="563769" cy="771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32359-4B51-B647-8464-D894EE3BD3B7}">
      <dsp:nvSpPr>
        <dsp:cNvPr id="0" name=""/>
        <dsp:cNvSpPr/>
      </dsp:nvSpPr>
      <dsp:spPr>
        <a:xfrm>
          <a:off x="0" y="41058"/>
          <a:ext cx="8280920" cy="6336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GB" sz="2200" kern="1200" smtClean="0"/>
            <a:t>Key elements:</a:t>
          </a:r>
          <a:endParaRPr lang="en-GB" sz="2200" kern="1200"/>
        </a:p>
      </dsp:txBody>
      <dsp:txXfrm>
        <a:off x="0" y="41058"/>
        <a:ext cx="8280920" cy="633600"/>
      </dsp:txXfrm>
    </dsp:sp>
    <dsp:sp modelId="{D5A0A0BD-CAAB-5B41-A758-8E9FB61D81CE}">
      <dsp:nvSpPr>
        <dsp:cNvPr id="0" name=""/>
        <dsp:cNvSpPr/>
      </dsp:nvSpPr>
      <dsp:spPr>
        <a:xfrm>
          <a:off x="0" y="674658"/>
          <a:ext cx="8280920" cy="44688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GB" sz="2200" kern="1200" smtClean="0"/>
            <a:t>Instruction fetch strategies that simultaneously fetch multiple instruction</a:t>
          </a:r>
          <a:endParaRPr lang="en-GB" sz="2200" kern="1200"/>
        </a:p>
        <a:p>
          <a:pPr marL="228600" lvl="1" indent="-228600" algn="l" defTabSz="977900" rtl="0">
            <a:lnSpc>
              <a:spcPct val="90000"/>
            </a:lnSpc>
            <a:spcBef>
              <a:spcPct val="0"/>
            </a:spcBef>
            <a:spcAft>
              <a:spcPct val="15000"/>
            </a:spcAft>
            <a:buChar char="••"/>
          </a:pPr>
          <a:r>
            <a:rPr lang="en-GB" sz="2200" kern="1200" dirty="0" smtClean="0"/>
            <a:t>Logic for determining true dependencies involving register values, and mechanisms for communicating these values to where they are needed during execution</a:t>
          </a:r>
          <a:endParaRPr lang="en-GB" sz="2200" kern="1200" dirty="0"/>
        </a:p>
        <a:p>
          <a:pPr marL="228600" lvl="1" indent="-228600" algn="l" defTabSz="977900" rtl="0">
            <a:lnSpc>
              <a:spcPct val="90000"/>
            </a:lnSpc>
            <a:spcBef>
              <a:spcPct val="0"/>
            </a:spcBef>
            <a:spcAft>
              <a:spcPct val="15000"/>
            </a:spcAft>
            <a:buChar char="••"/>
          </a:pPr>
          <a:r>
            <a:rPr lang="en-GB" sz="2200" kern="1200" dirty="0" smtClean="0"/>
            <a:t>Mechanisms for initiating, or issuing, multiple instructions in parallel</a:t>
          </a:r>
          <a:endParaRPr lang="en-GB" sz="2200" kern="1200" dirty="0"/>
        </a:p>
        <a:p>
          <a:pPr marL="228600" lvl="1" indent="-228600" algn="l" defTabSz="977900" rtl="0">
            <a:lnSpc>
              <a:spcPct val="90000"/>
            </a:lnSpc>
            <a:spcBef>
              <a:spcPct val="0"/>
            </a:spcBef>
            <a:spcAft>
              <a:spcPct val="15000"/>
            </a:spcAft>
            <a:buChar char="••"/>
          </a:pPr>
          <a:r>
            <a:rPr lang="en-GB" sz="2200" kern="1200" smtClean="0"/>
            <a:t>Resources for parallel execution of multiple instructions, including multiple pipelined functional units and memory hierarchies capable of simultaneously servicing multiple memory references</a:t>
          </a:r>
          <a:endParaRPr lang="en-GB" sz="2200" kern="1200"/>
        </a:p>
        <a:p>
          <a:pPr marL="228600" lvl="1" indent="-228600" algn="l" defTabSz="977900" rtl="0">
            <a:lnSpc>
              <a:spcPct val="90000"/>
            </a:lnSpc>
            <a:spcBef>
              <a:spcPct val="0"/>
            </a:spcBef>
            <a:spcAft>
              <a:spcPct val="15000"/>
            </a:spcAft>
            <a:buChar char="••"/>
          </a:pPr>
          <a:r>
            <a:rPr lang="en-GB" sz="2200" kern="1200" smtClean="0"/>
            <a:t>Mechanisms for committing the process state in correct order</a:t>
          </a:r>
          <a:endParaRPr lang="en-GB" sz="2200" kern="1200"/>
        </a:p>
      </dsp:txBody>
      <dsp:txXfrm>
        <a:off x="0" y="674658"/>
        <a:ext cx="8280920" cy="4468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EB35F-AC1D-774C-83FE-F6B0F64FAA6C}">
      <dsp:nvSpPr>
        <dsp:cNvPr id="0" name=""/>
        <dsp:cNvSpPr/>
      </dsp:nvSpPr>
      <dsp:spPr>
        <a:xfrm>
          <a:off x="0" y="0"/>
          <a:ext cx="8379331" cy="0"/>
        </a:xfrm>
        <a:prstGeom prst="line">
          <a:avLst/>
        </a:prstGeom>
        <a:solidFill>
          <a:schemeClr val="accent1">
            <a:shade val="5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5B745DE-C361-6343-A2DF-6CE103383A6E}">
      <dsp:nvSpPr>
        <dsp:cNvPr id="0" name=""/>
        <dsp:cNvSpPr/>
      </dsp:nvSpPr>
      <dsp:spPr>
        <a:xfrm>
          <a:off x="0" y="0"/>
          <a:ext cx="2826108" cy="414496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endParaRPr lang="en-US" sz="3200" kern="1200" dirty="0" smtClean="0"/>
        </a:p>
        <a:p>
          <a:pPr lvl="0" algn="l" defTabSz="1422400" rtl="0">
            <a:lnSpc>
              <a:spcPct val="90000"/>
            </a:lnSpc>
            <a:spcBef>
              <a:spcPct val="0"/>
            </a:spcBef>
            <a:spcAft>
              <a:spcPct val="35000"/>
            </a:spcAft>
          </a:pPr>
          <a:r>
            <a:rPr lang="en-US" sz="3200" kern="1200" dirty="0" smtClean="0"/>
            <a:t>Consists of three major components:</a:t>
          </a:r>
          <a:endParaRPr lang="en-US" sz="3200" kern="1200" dirty="0"/>
        </a:p>
      </dsp:txBody>
      <dsp:txXfrm>
        <a:off x="0" y="0"/>
        <a:ext cx="2826108" cy="4144963"/>
      </dsp:txXfrm>
    </dsp:sp>
    <dsp:sp modelId="{6FA1B39F-E4F4-A04B-9873-F8081D91E10C}">
      <dsp:nvSpPr>
        <dsp:cNvPr id="0" name=""/>
        <dsp:cNvSpPr/>
      </dsp:nvSpPr>
      <dsp:spPr>
        <a:xfrm>
          <a:off x="2930073" y="64765"/>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Branch prediction unit (BPU)</a:t>
          </a:r>
          <a:endParaRPr lang="en-US" sz="3200" kern="1200" dirty="0"/>
        </a:p>
      </dsp:txBody>
      <dsp:txXfrm>
        <a:off x="2930073" y="64765"/>
        <a:ext cx="5440796" cy="1295300"/>
      </dsp:txXfrm>
    </dsp:sp>
    <dsp:sp modelId="{F53DA555-FEB4-8A4E-A152-DF4AD423BF92}">
      <dsp:nvSpPr>
        <dsp:cNvPr id="0" name=""/>
        <dsp:cNvSpPr/>
      </dsp:nvSpPr>
      <dsp:spPr>
        <a:xfrm>
          <a:off x="2826108" y="1360065"/>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C220A5DA-BF94-CA4E-9A59-702DECFB9DB7}">
      <dsp:nvSpPr>
        <dsp:cNvPr id="0" name=""/>
        <dsp:cNvSpPr/>
      </dsp:nvSpPr>
      <dsp:spPr>
        <a:xfrm>
          <a:off x="2930073" y="1424831"/>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Instruction fetch and </a:t>
          </a:r>
          <a:r>
            <a:rPr lang="en-US" sz="3200" kern="1200" dirty="0" err="1" smtClean="0"/>
            <a:t>predecode</a:t>
          </a:r>
          <a:r>
            <a:rPr lang="en-US" sz="3200" kern="1200" dirty="0" smtClean="0"/>
            <a:t> unit</a:t>
          </a:r>
          <a:endParaRPr lang="en-US" sz="3200" kern="1200" dirty="0"/>
        </a:p>
      </dsp:txBody>
      <dsp:txXfrm>
        <a:off x="2930073" y="1424831"/>
        <a:ext cx="5440796" cy="1295300"/>
      </dsp:txXfrm>
    </dsp:sp>
    <dsp:sp modelId="{12792DD4-8B80-8F45-BE23-4937C1F62453}">
      <dsp:nvSpPr>
        <dsp:cNvPr id="0" name=""/>
        <dsp:cNvSpPr/>
      </dsp:nvSpPr>
      <dsp:spPr>
        <a:xfrm>
          <a:off x="2826108" y="2720131"/>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8C237DCB-FF87-0A4B-B402-13106887956E}">
      <dsp:nvSpPr>
        <dsp:cNvPr id="0" name=""/>
        <dsp:cNvSpPr/>
      </dsp:nvSpPr>
      <dsp:spPr>
        <a:xfrm>
          <a:off x="2930073" y="2784897"/>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Instruction queue and decode unit</a:t>
          </a:r>
          <a:endParaRPr lang="en-US" sz="3200" kern="1200" dirty="0"/>
        </a:p>
      </dsp:txBody>
      <dsp:txXfrm>
        <a:off x="2930073" y="2784897"/>
        <a:ext cx="5440796" cy="1295300"/>
      </dsp:txXfrm>
    </dsp:sp>
    <dsp:sp modelId="{510811A4-3025-8A4B-9A14-3BCDA4599906}">
      <dsp:nvSpPr>
        <dsp:cNvPr id="0" name=""/>
        <dsp:cNvSpPr/>
      </dsp:nvSpPr>
      <dsp:spPr>
        <a:xfrm>
          <a:off x="2826108" y="4080197"/>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5B23-2423-0144-8F7A-9A92142D3336}">
      <dsp:nvSpPr>
        <dsp:cNvPr id="0" name=""/>
        <dsp:cNvSpPr/>
      </dsp:nvSpPr>
      <dsp:spPr>
        <a:xfrm>
          <a:off x="0" y="49195"/>
          <a:ext cx="8809266" cy="794503"/>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accent2"/>
              </a:solidFill>
            </a:rPr>
            <a:t>Comprises: </a:t>
          </a:r>
          <a:endParaRPr lang="en-US" sz="2000" kern="1200" dirty="0">
            <a:solidFill>
              <a:schemeClr val="accent2"/>
            </a:solidFill>
          </a:endParaRPr>
        </a:p>
      </dsp:txBody>
      <dsp:txXfrm>
        <a:off x="38784" y="87979"/>
        <a:ext cx="8731698" cy="716935"/>
      </dsp:txXfrm>
    </dsp:sp>
    <dsp:sp modelId="{7E4290DD-9F3F-D943-B2AB-353950483DCE}">
      <dsp:nvSpPr>
        <dsp:cNvPr id="0" name=""/>
        <dsp:cNvSpPr/>
      </dsp:nvSpPr>
      <dsp:spPr>
        <a:xfrm>
          <a:off x="0" y="843698"/>
          <a:ext cx="8809266" cy="109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The instruction translation lookaside buffer (ITLB)</a:t>
          </a:r>
          <a:endParaRPr lang="en-US" sz="1600" kern="1200"/>
        </a:p>
        <a:p>
          <a:pPr marL="171450" lvl="1" indent="-171450" algn="l" defTabSz="711200" rtl="0">
            <a:lnSpc>
              <a:spcPct val="90000"/>
            </a:lnSpc>
            <a:spcBef>
              <a:spcPct val="0"/>
            </a:spcBef>
            <a:spcAft>
              <a:spcPct val="20000"/>
            </a:spcAft>
            <a:buChar char="••"/>
          </a:pPr>
          <a:r>
            <a:rPr lang="en-US" sz="1600" kern="1200" smtClean="0"/>
            <a:t>An instruction prefetcher</a:t>
          </a:r>
          <a:endParaRPr lang="en-US" sz="1600" kern="1200"/>
        </a:p>
        <a:p>
          <a:pPr marL="171450" lvl="1" indent="-171450" algn="l" defTabSz="711200" rtl="0">
            <a:lnSpc>
              <a:spcPct val="90000"/>
            </a:lnSpc>
            <a:spcBef>
              <a:spcPct val="0"/>
            </a:spcBef>
            <a:spcAft>
              <a:spcPct val="20000"/>
            </a:spcAft>
            <a:buChar char="••"/>
          </a:pPr>
          <a:r>
            <a:rPr lang="en-US" sz="1600" kern="1200" smtClean="0"/>
            <a:t>The instruction cache</a:t>
          </a:r>
          <a:endParaRPr lang="en-US" sz="1600" kern="1200"/>
        </a:p>
        <a:p>
          <a:pPr marL="171450" lvl="1" indent="-171450" algn="l" defTabSz="711200" rtl="0">
            <a:lnSpc>
              <a:spcPct val="90000"/>
            </a:lnSpc>
            <a:spcBef>
              <a:spcPct val="0"/>
            </a:spcBef>
            <a:spcAft>
              <a:spcPct val="20000"/>
            </a:spcAft>
            <a:buChar char="••"/>
          </a:pPr>
          <a:r>
            <a:rPr lang="en-US" sz="1600" kern="1200" smtClean="0"/>
            <a:t>The predecode logic</a:t>
          </a:r>
          <a:endParaRPr lang="en-US" sz="1600" kern="1200"/>
        </a:p>
      </dsp:txBody>
      <dsp:txXfrm>
        <a:off x="0" y="843698"/>
        <a:ext cx="8809266" cy="1097100"/>
      </dsp:txXfrm>
    </dsp:sp>
    <dsp:sp modelId="{2E53E971-9A3B-B14F-9779-C475C49FF954}">
      <dsp:nvSpPr>
        <dsp:cNvPr id="0" name=""/>
        <dsp:cNvSpPr/>
      </dsp:nvSpPr>
      <dsp:spPr>
        <a:xfrm>
          <a:off x="0" y="1940798"/>
          <a:ext cx="8809266" cy="794503"/>
        </a:xfrm>
        <a:prstGeom prst="roundRect">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accent2"/>
              </a:solidFill>
            </a:rPr>
            <a:t>The </a:t>
          </a:r>
          <a:r>
            <a:rPr lang="en-US" sz="2000" kern="1200" dirty="0" err="1" smtClean="0">
              <a:solidFill>
                <a:schemeClr val="accent2"/>
              </a:solidFill>
            </a:rPr>
            <a:t>predecode</a:t>
          </a:r>
          <a:r>
            <a:rPr lang="en-US" sz="2000" kern="1200" dirty="0" smtClean="0">
              <a:solidFill>
                <a:schemeClr val="accent2"/>
              </a:solidFill>
            </a:rPr>
            <a:t> unit accepts the sixteen bytes from the instruction cache or prefetch buffers and carries out the following tasks:</a:t>
          </a:r>
          <a:endParaRPr lang="en-US" sz="2000" kern="1200" dirty="0">
            <a:solidFill>
              <a:schemeClr val="accent2"/>
            </a:solidFill>
          </a:endParaRPr>
        </a:p>
      </dsp:txBody>
      <dsp:txXfrm>
        <a:off x="38784" y="1979582"/>
        <a:ext cx="8731698" cy="716935"/>
      </dsp:txXfrm>
    </dsp:sp>
    <dsp:sp modelId="{9BBBD219-0C74-8849-9957-F5198765DD28}">
      <dsp:nvSpPr>
        <dsp:cNvPr id="0" name=""/>
        <dsp:cNvSpPr/>
      </dsp:nvSpPr>
      <dsp:spPr>
        <a:xfrm>
          <a:off x="0" y="2735301"/>
          <a:ext cx="8809266"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Determine the length of the instructions</a:t>
          </a:r>
          <a:endParaRPr lang="en-US" sz="1600" kern="1200"/>
        </a:p>
        <a:p>
          <a:pPr marL="171450" lvl="1" indent="-171450" algn="l" defTabSz="711200" rtl="0">
            <a:lnSpc>
              <a:spcPct val="90000"/>
            </a:lnSpc>
            <a:spcBef>
              <a:spcPct val="0"/>
            </a:spcBef>
            <a:spcAft>
              <a:spcPct val="20000"/>
            </a:spcAft>
            <a:buChar char="••"/>
          </a:pPr>
          <a:r>
            <a:rPr lang="en-US" sz="1600" kern="1200" smtClean="0"/>
            <a:t>Decode all prefixes associated with instructions</a:t>
          </a:r>
          <a:endParaRPr lang="en-US" sz="1600" kern="1200"/>
        </a:p>
        <a:p>
          <a:pPr marL="171450" lvl="1" indent="-171450" algn="l" defTabSz="711200" rtl="0">
            <a:lnSpc>
              <a:spcPct val="90000"/>
            </a:lnSpc>
            <a:spcBef>
              <a:spcPct val="0"/>
            </a:spcBef>
            <a:spcAft>
              <a:spcPct val="20000"/>
            </a:spcAft>
            <a:buChar char="••"/>
          </a:pPr>
          <a:r>
            <a:rPr lang="en-US" sz="1600" kern="1200" smtClean="0"/>
            <a:t>Mark various properties of instruction for the decoders</a:t>
          </a:r>
          <a:endParaRPr lang="en-US" sz="1600" kern="1200"/>
        </a:p>
      </dsp:txBody>
      <dsp:txXfrm>
        <a:off x="0" y="2735301"/>
        <a:ext cx="8809266" cy="828000"/>
      </dsp:txXfrm>
    </dsp:sp>
    <dsp:sp modelId="{50617B96-C945-DD48-AC54-9F56E77EE595}">
      <dsp:nvSpPr>
        <dsp:cNvPr id="0" name=""/>
        <dsp:cNvSpPr/>
      </dsp:nvSpPr>
      <dsp:spPr>
        <a:xfrm>
          <a:off x="0" y="3563301"/>
          <a:ext cx="8809266" cy="794503"/>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err="1" smtClean="0">
              <a:solidFill>
                <a:schemeClr val="accent2"/>
              </a:solidFill>
            </a:rPr>
            <a:t>Predecode</a:t>
          </a:r>
          <a:r>
            <a:rPr lang="en-US" sz="2000" kern="1200" dirty="0" smtClean="0">
              <a:solidFill>
                <a:schemeClr val="accent2"/>
              </a:solidFill>
            </a:rPr>
            <a:t> unit can write up to six instructions per cycle into the instruction queue</a:t>
          </a:r>
          <a:endParaRPr lang="en-US" sz="2000" kern="1200" dirty="0">
            <a:solidFill>
              <a:schemeClr val="accent2"/>
            </a:solidFill>
          </a:endParaRPr>
        </a:p>
      </dsp:txBody>
      <dsp:txXfrm>
        <a:off x="38784" y="3602085"/>
        <a:ext cx="8731698" cy="716935"/>
      </dsp:txXfrm>
    </dsp:sp>
    <dsp:sp modelId="{B8BBCB59-B084-6948-B388-8D6E0F3AD183}">
      <dsp:nvSpPr>
        <dsp:cNvPr id="0" name=""/>
        <dsp:cNvSpPr/>
      </dsp:nvSpPr>
      <dsp:spPr>
        <a:xfrm>
          <a:off x="0" y="4357804"/>
          <a:ext cx="8809266"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If a fetch contains more than six instructions, the predecoder continues to decode up to six instructions per cycle until all instruction in the fetch are written to the instruction queue</a:t>
          </a:r>
          <a:endParaRPr lang="en-US" sz="1600" kern="1200"/>
        </a:p>
        <a:p>
          <a:pPr marL="171450" lvl="1" indent="-171450" algn="l" defTabSz="711200" rtl="0">
            <a:lnSpc>
              <a:spcPct val="90000"/>
            </a:lnSpc>
            <a:spcBef>
              <a:spcPct val="0"/>
            </a:spcBef>
            <a:spcAft>
              <a:spcPct val="20000"/>
            </a:spcAft>
            <a:buChar char="••"/>
          </a:pPr>
          <a:r>
            <a:rPr lang="en-US" sz="1600" kern="1200" smtClean="0"/>
            <a:t>Subsequent fetches can only enter predecoding after the current fetch completes</a:t>
          </a:r>
          <a:endParaRPr lang="en-US" sz="1600" kern="1200"/>
        </a:p>
      </dsp:txBody>
      <dsp:txXfrm>
        <a:off x="0" y="4357804"/>
        <a:ext cx="8809266" cy="993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6320-0FEF-3A40-9F29-CC1E78A1BAF4}">
      <dsp:nvSpPr>
        <dsp:cNvPr id="0" name=""/>
        <dsp:cNvSpPr/>
      </dsp:nvSpPr>
      <dsp:spPr>
        <a:xfrm rot="5400000">
          <a:off x="718303" y="952041"/>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D7612DBF-C234-4743-8515-32E9A0AF1CFF}">
      <dsp:nvSpPr>
        <dsp:cNvPr id="0" name=""/>
        <dsp:cNvSpPr/>
      </dsp:nvSpPr>
      <dsp:spPr>
        <a:xfrm>
          <a:off x="358910" y="2022460"/>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Circular buffer that can hold up to 126 micro-ops and also contains the 128 hardware registers</a:t>
          </a:r>
          <a:endParaRPr lang="en-US" sz="2000" kern="1200" dirty="0"/>
        </a:p>
      </dsp:txBody>
      <dsp:txXfrm>
        <a:off x="358910" y="2022460"/>
        <a:ext cx="3234373" cy="2835118"/>
      </dsp:txXfrm>
    </dsp:sp>
    <dsp:sp modelId="{16A56469-933A-1043-9D1E-EF3487733364}">
      <dsp:nvSpPr>
        <dsp:cNvPr id="0" name=""/>
        <dsp:cNvSpPr/>
      </dsp:nvSpPr>
      <dsp:spPr>
        <a:xfrm>
          <a:off x="2983024" y="688287"/>
          <a:ext cx="610259" cy="610259"/>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70640EA-A9C1-794E-8808-5D516B2C2006}">
      <dsp:nvSpPr>
        <dsp:cNvPr id="0" name=""/>
        <dsp:cNvSpPr/>
      </dsp:nvSpPr>
      <dsp:spPr>
        <a:xfrm rot="5400000">
          <a:off x="4677808" y="-27742"/>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76BBFEE-91B7-9E44-97DC-D87C3AAF69BB}">
      <dsp:nvSpPr>
        <dsp:cNvPr id="0" name=""/>
        <dsp:cNvSpPr/>
      </dsp:nvSpPr>
      <dsp:spPr>
        <a:xfrm>
          <a:off x="4318415" y="1042677"/>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Each buffer entry consists of the following fields:</a:t>
          </a:r>
          <a:endParaRPr lang="en-US" sz="20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State</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Indicates whether this micro-op is scheduled for execution, has been dispatched for execution, or has completed execution and is ready for retirement</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Memory address</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The address of the Pentium instruction that generated the micro-op</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Micro-op</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The actual operation</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Alias register</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If the micro-op references one of the 16 architectural registers, this entry redirects that reference to one of the 128 hardware registers</a:t>
          </a:r>
          <a:endParaRPr lang="en-US" sz="1400" kern="1200" dirty="0"/>
        </a:p>
      </dsp:txBody>
      <dsp:txXfrm>
        <a:off x="4318415" y="1042677"/>
        <a:ext cx="3234373" cy="28351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F4180-7E3C-3640-8018-81F707C611F1}">
      <dsp:nvSpPr>
        <dsp:cNvPr id="0" name=""/>
        <dsp:cNvSpPr/>
      </dsp:nvSpPr>
      <dsp:spPr>
        <a:xfrm>
          <a:off x="611556" y="138210"/>
          <a:ext cx="2099599" cy="2099599"/>
        </a:xfrm>
        <a:prstGeom prst="ellipse">
          <a:avLst/>
        </a:prstGeom>
        <a:gradFill rotWithShape="0">
          <a:gsLst>
            <a:gs pos="0">
              <a:schemeClr val="accent3">
                <a:alpha val="50000"/>
                <a:hueOff val="0"/>
                <a:satOff val="0"/>
                <a:lumOff val="0"/>
                <a:alphaOff val="0"/>
                <a:shade val="40000"/>
                <a:alpha val="100000"/>
                <a:satMod val="150000"/>
                <a:lumMod val="100000"/>
              </a:schemeClr>
            </a:gs>
            <a:gs pos="100000">
              <a:schemeClr val="accent3">
                <a:alpha val="5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D0 </a:t>
          </a:r>
          <a:endParaRPr lang="en-GB" sz="1800" kern="1200" dirty="0"/>
        </a:p>
        <a:p>
          <a:pPr marL="57150" lvl="1" indent="-57150" algn="l" defTabSz="488950" rtl="0">
            <a:lnSpc>
              <a:spcPct val="90000"/>
            </a:lnSpc>
            <a:spcBef>
              <a:spcPct val="0"/>
            </a:spcBef>
            <a:spcAft>
              <a:spcPct val="15000"/>
            </a:spcAft>
            <a:buChar char="••"/>
          </a:pPr>
          <a:r>
            <a:rPr lang="en-GB" sz="1100" kern="1200" dirty="0" smtClean="0"/>
            <a:t>Thumb instructions decompressed and preliminary decode is performed</a:t>
          </a:r>
          <a:endParaRPr lang="en-GB" sz="1100" kern="1200" dirty="0"/>
        </a:p>
      </dsp:txBody>
      <dsp:txXfrm>
        <a:off x="919035" y="445689"/>
        <a:ext cx="1484641" cy="1484641"/>
      </dsp:txXfrm>
    </dsp:sp>
    <dsp:sp modelId="{27350146-0A15-9347-8C34-E8A003C73E2B}">
      <dsp:nvSpPr>
        <dsp:cNvPr id="0" name=""/>
        <dsp:cNvSpPr/>
      </dsp:nvSpPr>
      <dsp:spPr>
        <a:xfrm>
          <a:off x="1907706" y="2082418"/>
          <a:ext cx="2099599" cy="2099599"/>
        </a:xfrm>
        <a:prstGeom prst="ellipse">
          <a:avLst/>
        </a:prstGeom>
        <a:gradFill rotWithShape="0">
          <a:gsLst>
            <a:gs pos="0">
              <a:schemeClr val="accent3">
                <a:alpha val="50000"/>
                <a:hueOff val="-2700000"/>
                <a:satOff val="0"/>
                <a:lumOff val="0"/>
                <a:alphaOff val="0"/>
                <a:shade val="40000"/>
                <a:alpha val="100000"/>
                <a:satMod val="150000"/>
                <a:lumMod val="100000"/>
              </a:schemeClr>
            </a:gs>
            <a:gs pos="100000">
              <a:schemeClr val="accent3">
                <a:alpha val="50000"/>
                <a:hueOff val="-27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smtClean="0"/>
            <a:t>D1</a:t>
          </a:r>
          <a:endParaRPr lang="en-GB" sz="1800" kern="1200"/>
        </a:p>
        <a:p>
          <a:pPr marL="57150" lvl="1" indent="-57150" algn="l" defTabSz="488950" rtl="0">
            <a:lnSpc>
              <a:spcPct val="90000"/>
            </a:lnSpc>
            <a:spcBef>
              <a:spcPct val="0"/>
            </a:spcBef>
            <a:spcAft>
              <a:spcPct val="15000"/>
            </a:spcAft>
            <a:buChar char="••"/>
          </a:pPr>
          <a:r>
            <a:rPr lang="en-GB" sz="1100" kern="1200" dirty="0" smtClean="0"/>
            <a:t>Instruction decode is completed</a:t>
          </a:r>
          <a:endParaRPr lang="en-GB" sz="1100" kern="1200" dirty="0"/>
        </a:p>
      </dsp:txBody>
      <dsp:txXfrm>
        <a:off x="2215185" y="2389897"/>
        <a:ext cx="1484641" cy="1484641"/>
      </dsp:txXfrm>
    </dsp:sp>
    <dsp:sp modelId="{59C5542A-5635-5545-80EB-2D45621294AA}">
      <dsp:nvSpPr>
        <dsp:cNvPr id="0" name=""/>
        <dsp:cNvSpPr/>
      </dsp:nvSpPr>
      <dsp:spPr>
        <a:xfrm>
          <a:off x="3995942" y="282221"/>
          <a:ext cx="2099599" cy="2099599"/>
        </a:xfrm>
        <a:prstGeom prst="ellipse">
          <a:avLst/>
        </a:prstGeom>
        <a:gradFill rotWithShape="0">
          <a:gsLst>
            <a:gs pos="0">
              <a:schemeClr val="accent3">
                <a:alpha val="50000"/>
                <a:hueOff val="-5400000"/>
                <a:satOff val="0"/>
                <a:lumOff val="0"/>
                <a:alphaOff val="0"/>
                <a:shade val="40000"/>
                <a:alpha val="100000"/>
                <a:satMod val="150000"/>
                <a:lumMod val="100000"/>
              </a:schemeClr>
            </a:gs>
            <a:gs pos="100000">
              <a:schemeClr val="accent3">
                <a:alpha val="50000"/>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D2 </a:t>
          </a:r>
          <a:endParaRPr lang="en-GB" sz="1800" kern="1200" dirty="0"/>
        </a:p>
        <a:p>
          <a:pPr marL="57150" lvl="1" indent="-57150" algn="l" defTabSz="488950" rtl="0">
            <a:lnSpc>
              <a:spcPct val="90000"/>
            </a:lnSpc>
            <a:spcBef>
              <a:spcPct val="0"/>
            </a:spcBef>
            <a:spcAft>
              <a:spcPct val="15000"/>
            </a:spcAft>
            <a:buChar char="••"/>
          </a:pPr>
          <a:r>
            <a:rPr lang="en-GB" sz="1100" kern="1200" dirty="0" smtClean="0"/>
            <a:t>Writes instructions into and read instructions from pending/replay queue</a:t>
          </a:r>
          <a:endParaRPr lang="en-GB" sz="1100" kern="1200" dirty="0"/>
        </a:p>
      </dsp:txBody>
      <dsp:txXfrm>
        <a:off x="4303421" y="589700"/>
        <a:ext cx="1484641" cy="1484641"/>
      </dsp:txXfrm>
    </dsp:sp>
    <dsp:sp modelId="{4587FC4D-9C6B-6249-BA84-A4DE8ECD3BF8}">
      <dsp:nvSpPr>
        <dsp:cNvPr id="0" name=""/>
        <dsp:cNvSpPr/>
      </dsp:nvSpPr>
      <dsp:spPr>
        <a:xfrm>
          <a:off x="4572010" y="2874513"/>
          <a:ext cx="2099599" cy="2099599"/>
        </a:xfrm>
        <a:prstGeom prst="ellipse">
          <a:avLst/>
        </a:prstGeom>
        <a:gradFill rotWithShape="0">
          <a:gsLst>
            <a:gs pos="0">
              <a:schemeClr val="accent3">
                <a:alpha val="50000"/>
                <a:hueOff val="-8100000"/>
                <a:satOff val="0"/>
                <a:lumOff val="0"/>
                <a:alphaOff val="0"/>
                <a:shade val="40000"/>
                <a:alpha val="100000"/>
                <a:satMod val="150000"/>
                <a:lumMod val="100000"/>
              </a:schemeClr>
            </a:gs>
            <a:gs pos="100000">
              <a:schemeClr val="accent3">
                <a:alpha val="50000"/>
                <a:hueOff val="-81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smtClean="0"/>
            <a:t>D3 </a:t>
          </a:r>
          <a:endParaRPr lang="en-GB" sz="1800" kern="1200"/>
        </a:p>
        <a:p>
          <a:pPr marL="57150" lvl="1" indent="-57150" algn="l" defTabSz="488950" rtl="0">
            <a:lnSpc>
              <a:spcPct val="90000"/>
            </a:lnSpc>
            <a:spcBef>
              <a:spcPct val="0"/>
            </a:spcBef>
            <a:spcAft>
              <a:spcPct val="15000"/>
            </a:spcAft>
            <a:buChar char="••"/>
          </a:pPr>
          <a:r>
            <a:rPr lang="en-GB" sz="1100" kern="1200" dirty="0" smtClean="0"/>
            <a:t>Contains the instruction scheduling logic</a:t>
          </a:r>
          <a:endParaRPr lang="en-GB" sz="1100" kern="1200" dirty="0"/>
        </a:p>
        <a:p>
          <a:pPr marL="57150" lvl="1" indent="-57150" algn="l" defTabSz="488950" rtl="0">
            <a:lnSpc>
              <a:spcPct val="90000"/>
            </a:lnSpc>
            <a:spcBef>
              <a:spcPct val="0"/>
            </a:spcBef>
            <a:spcAft>
              <a:spcPct val="15000"/>
            </a:spcAft>
            <a:buChar char="••"/>
          </a:pPr>
          <a:r>
            <a:rPr lang="en-GB" sz="1100" kern="1200" dirty="0" smtClean="0"/>
            <a:t>Scoreboard predicts register availability using static scheduling </a:t>
          </a:r>
          <a:endParaRPr lang="en-GB" sz="1100" kern="1200" dirty="0"/>
        </a:p>
        <a:p>
          <a:pPr marL="57150" lvl="1" indent="-57150" algn="l" defTabSz="488950" rtl="0">
            <a:lnSpc>
              <a:spcPct val="90000"/>
            </a:lnSpc>
            <a:spcBef>
              <a:spcPct val="0"/>
            </a:spcBef>
            <a:spcAft>
              <a:spcPct val="15000"/>
            </a:spcAft>
            <a:buChar char="••"/>
          </a:pPr>
          <a:r>
            <a:rPr lang="en-GB" sz="1100" kern="1200" smtClean="0"/>
            <a:t>Hazard checking is done</a:t>
          </a:r>
          <a:endParaRPr lang="en-GB" sz="1100" kern="1200"/>
        </a:p>
      </dsp:txBody>
      <dsp:txXfrm>
        <a:off x="4879489" y="3181992"/>
        <a:ext cx="1484641" cy="1484641"/>
      </dsp:txXfrm>
    </dsp:sp>
    <dsp:sp modelId="{9C7D135F-148F-904C-9F6B-474CE3DC4131}">
      <dsp:nvSpPr>
        <dsp:cNvPr id="0" name=""/>
        <dsp:cNvSpPr/>
      </dsp:nvSpPr>
      <dsp:spPr>
        <a:xfrm>
          <a:off x="6719795" y="1503579"/>
          <a:ext cx="2099599" cy="2099599"/>
        </a:xfrm>
        <a:prstGeom prst="ellipse">
          <a:avLst/>
        </a:prstGeom>
        <a:gradFill rotWithShape="0">
          <a:gsLst>
            <a:gs pos="0">
              <a:schemeClr val="accent3">
                <a:alpha val="50000"/>
                <a:hueOff val="-10800000"/>
                <a:satOff val="0"/>
                <a:lumOff val="0"/>
                <a:alphaOff val="0"/>
                <a:shade val="40000"/>
                <a:alpha val="100000"/>
                <a:satMod val="150000"/>
                <a:lumMod val="100000"/>
              </a:schemeClr>
            </a:gs>
            <a:gs pos="100000">
              <a:schemeClr val="accent3">
                <a:alpha val="50000"/>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D4 </a:t>
          </a:r>
          <a:endParaRPr lang="en-GB" sz="1800" kern="1200" dirty="0"/>
        </a:p>
        <a:p>
          <a:pPr marL="57150" lvl="1" indent="-57150" algn="l" defTabSz="488950" rtl="0">
            <a:lnSpc>
              <a:spcPct val="90000"/>
            </a:lnSpc>
            <a:spcBef>
              <a:spcPct val="0"/>
            </a:spcBef>
            <a:spcAft>
              <a:spcPct val="15000"/>
            </a:spcAft>
            <a:buChar char="••"/>
          </a:pPr>
          <a:r>
            <a:rPr lang="en-GB" sz="1100" kern="1200" dirty="0" smtClean="0"/>
            <a:t>Final decode for control signals for integer execute load/store units</a:t>
          </a:r>
          <a:endParaRPr lang="en-GB" sz="1100" kern="1200" dirty="0"/>
        </a:p>
      </dsp:txBody>
      <dsp:txXfrm>
        <a:off x="7027274" y="1811058"/>
        <a:ext cx="1484641" cy="14846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US" dirty="0"/>
          </a:p>
        </p:txBody>
      </p:sp>
      <p:sp>
        <p:nvSpPr>
          <p:cNvPr id="3993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US" dirty="0"/>
          </a:p>
        </p:txBody>
      </p:sp>
      <p:sp>
        <p:nvSpPr>
          <p:cNvPr id="399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US" dirty="0"/>
          </a:p>
        </p:txBody>
      </p:sp>
      <p:sp>
        <p:nvSpPr>
          <p:cNvPr id="399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3B6F6C69-8871-1E42-8BD9-D6D1047AE76D}" type="slidenum">
              <a:rPr lang="en-US"/>
              <a:pPr/>
              <a:t>‹#›</a:t>
            </a:fld>
            <a:endParaRPr lang="en-US" dirty="0"/>
          </a:p>
        </p:txBody>
      </p:sp>
    </p:spTree>
    <p:extLst>
      <p:ext uri="{BB962C8B-B14F-4D97-AF65-F5344CB8AC3E}">
        <p14:creationId xmlns:p14="http://schemas.microsoft.com/office/powerpoint/2010/main" val="934178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GB" dirty="0"/>
          </a:p>
        </p:txBody>
      </p:sp>
      <p:sp>
        <p:nvSpPr>
          <p:cNvPr id="3789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GB" dirty="0"/>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789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789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GB" dirty="0"/>
          </a:p>
        </p:txBody>
      </p:sp>
      <p:sp>
        <p:nvSpPr>
          <p:cNvPr id="3789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5D9698E6-F8F9-9C4C-8FAC-D2C8BDBC2CEF}" type="slidenum">
              <a:rPr lang="en-GB"/>
              <a:pPr/>
              <a:t>‹#›</a:t>
            </a:fld>
            <a:endParaRPr lang="en-GB" dirty="0"/>
          </a:p>
        </p:txBody>
      </p:sp>
    </p:spTree>
    <p:extLst>
      <p:ext uri="{BB962C8B-B14F-4D97-AF65-F5344CB8AC3E}">
        <p14:creationId xmlns:p14="http://schemas.microsoft.com/office/powerpoint/2010/main" val="19904912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16 “Instruction-Level</a:t>
            </a:r>
            <a:r>
              <a:rPr lang="en-US" baseline="0" dirty="0" smtClean="0">
                <a:latin typeface="Times New Roman" pitchFamily="-110" charset="0"/>
              </a:rPr>
              <a:t> Parallelism and Superscalar Processors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98DE6-0394-F545-BA8B-107F15C52C78}" type="slidenum">
              <a:rPr lang="en-GB"/>
              <a:pPr/>
              <a:t>10</a:t>
            </a:fld>
            <a:endParaRPr lang="en-GB"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was mentioned, machine parallelism is not simply a matter of having multiple instances of each pipeline stage. The processor must also be able to identify instruction-level parallelism and orchestrate the fetching, decoding, and execution of instructions in parallel. [JOHN91] uses the term </a:t>
            </a:r>
            <a:r>
              <a:rPr kumimoji="1" lang="en-US" sz="1200" b="1" kern="1200" dirty="0" smtClean="0">
                <a:solidFill>
                  <a:schemeClr val="tx1"/>
                </a:solidFill>
                <a:latin typeface="Times New Roman" pitchFamily="-84" charset="0"/>
                <a:ea typeface="+mn-ea"/>
                <a:cs typeface="+mn-cs"/>
              </a:rPr>
              <a:t>instruction issue </a:t>
            </a:r>
            <a:r>
              <a:rPr kumimoji="1" lang="en-US" sz="1200" kern="1200" dirty="0" smtClean="0">
                <a:solidFill>
                  <a:schemeClr val="tx1"/>
                </a:solidFill>
                <a:latin typeface="Times New Roman" pitchFamily="-84" charset="0"/>
                <a:ea typeface="+mn-ea"/>
                <a:cs typeface="+mn-cs"/>
              </a:rPr>
              <a:t>to refer to the process of initiating instruction execution in the processor’s functional units and the term </a:t>
            </a:r>
            <a:r>
              <a:rPr kumimoji="1" lang="en-US" sz="1200" b="1" kern="1200" dirty="0" smtClean="0">
                <a:solidFill>
                  <a:schemeClr val="tx1"/>
                </a:solidFill>
                <a:latin typeface="Times New Roman" pitchFamily="-84" charset="0"/>
                <a:ea typeface="+mn-ea"/>
                <a:cs typeface="+mn-cs"/>
              </a:rPr>
              <a:t>instruction issue policy </a:t>
            </a:r>
            <a:r>
              <a:rPr kumimoji="1" lang="en-US" sz="1200" kern="1200" dirty="0" smtClean="0">
                <a:solidFill>
                  <a:schemeClr val="tx1"/>
                </a:solidFill>
                <a:latin typeface="Times New Roman" pitchFamily="-84" charset="0"/>
                <a:ea typeface="+mn-ea"/>
                <a:cs typeface="+mn-cs"/>
              </a:rPr>
              <a:t>to refer to the protocol used to issue instructions. In general, we can say that instruction issue occurs when instruction moves from the decode stage of the pipeline to the first execute stage of the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general terms, we can group superscalar instruction issue policies into the </a:t>
            </a:r>
            <a:endParaRPr lang="en-US" dirty="0" smtClean="0"/>
          </a:p>
          <a:p>
            <a:r>
              <a:rPr kumimoji="1" lang="en-US" sz="1200" kern="1200" dirty="0" smtClean="0">
                <a:solidFill>
                  <a:schemeClr val="tx1"/>
                </a:solidFill>
                <a:latin typeface="Times New Roman" pitchFamily="-84" charset="0"/>
                <a:ea typeface="+mn-ea"/>
                <a:cs typeface="+mn-cs"/>
              </a:rPr>
              <a:t>following categories: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In-order issue with in-order completion</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In-order issue with </a:t>
            </a:r>
            <a:r>
              <a:rPr kumimoji="1" lang="en-US" sz="1200" b="1" kern="1200" dirty="0" smtClean="0">
                <a:solidFill>
                  <a:schemeClr val="tx1"/>
                </a:solidFill>
                <a:latin typeface="Times New Roman" pitchFamily="-84" charset="0"/>
                <a:ea typeface="+mn-ea"/>
                <a:cs typeface="+mn-cs"/>
              </a:rPr>
              <a:t>out-of-order </a:t>
            </a:r>
            <a:r>
              <a:rPr kumimoji="1" lang="en-US" sz="1200" kern="1200" dirty="0" smtClean="0">
                <a:solidFill>
                  <a:schemeClr val="tx1"/>
                </a:solidFill>
                <a:latin typeface="Times New Roman" pitchFamily="-84" charset="0"/>
                <a:ea typeface="+mn-ea"/>
                <a:cs typeface="+mn-cs"/>
              </a:rPr>
              <a:t>completion</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Out-of-order issue with out-of-order completion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essence, the processor is trying to look ahead of the current point of execution to locate instructions that can be brought into the pipeline and executed. Three types of orderings are important in this regard: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are fetched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are executed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update the contents of register and memory locations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more sophisticated the processor, the less it is bound by a strict relation- ship between these orderings. To optimize utilization of the various pipeline elements, the processor will need to alter one or more of these orderings with respect to the ordering to be found in a strict sequential execution. The one constraint on the processor is that the result must be correct. Thus, the processor must accommodate the various dependencies and conflicts discussed earlier.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C8A20-B0B0-9546-B68F-5EB6F17E3AFA}" type="slidenum">
              <a:rPr lang="en-GB"/>
              <a:pPr/>
              <a:t>11</a:t>
            </a:fld>
            <a:endParaRPr lang="en-GB" dirty="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simplest instruction issue policy is to issue instructions in the exact order that would be achieved by sequential execution (in-order </a:t>
            </a:r>
            <a:r>
              <a:rPr kumimoji="1" lang="en-US" sz="1200" b="1" kern="1200" dirty="0" smtClean="0">
                <a:solidFill>
                  <a:schemeClr val="tx1"/>
                </a:solidFill>
                <a:latin typeface="Times New Roman" pitchFamily="-84" charset="0"/>
                <a:ea typeface="+mn-ea"/>
                <a:cs typeface="+mn-cs"/>
              </a:rPr>
              <a:t>issue) </a:t>
            </a:r>
            <a:r>
              <a:rPr kumimoji="1" lang="en-US" sz="1200" kern="1200" dirty="0" smtClean="0">
                <a:solidFill>
                  <a:schemeClr val="tx1"/>
                </a:solidFill>
                <a:latin typeface="Times New Roman" pitchFamily="-84" charset="0"/>
                <a:ea typeface="+mn-ea"/>
                <a:cs typeface="+mn-cs"/>
              </a:rPr>
              <a:t>and to write results in that same order (in-order </a:t>
            </a:r>
            <a:r>
              <a:rPr kumimoji="1" lang="en-US" sz="1200" b="1" kern="1200" dirty="0" smtClean="0">
                <a:solidFill>
                  <a:schemeClr val="tx1"/>
                </a:solidFill>
                <a:latin typeface="Times New Roman" pitchFamily="-84" charset="0"/>
                <a:ea typeface="+mn-ea"/>
                <a:cs typeface="+mn-cs"/>
              </a:rPr>
              <a:t>completion). </a:t>
            </a:r>
            <a:r>
              <a:rPr kumimoji="1" lang="en-US" sz="1200" kern="1200" dirty="0" smtClean="0">
                <a:solidFill>
                  <a:schemeClr val="tx1"/>
                </a:solidFill>
                <a:latin typeface="Times New Roman" pitchFamily="-84" charset="0"/>
                <a:ea typeface="+mn-ea"/>
                <a:cs typeface="+mn-cs"/>
              </a:rPr>
              <a:t>Not even scalar pipelines follow such a simple-minded policy. However, it is useful to consider this policy as a baseline for comparing more sophisticated approaches.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16.4a gives an example of this policy. We assume a superscalar pipeline capable of fetching and decoding two instructions at a time, having three separate functional units (e.g., two integer arithmetic and one floating-point arithmetic), and having two instances of the write-back pipeline stage. The example assumes the fol- lowing constraints on a six-instruction code fragment: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I1 requires two cycles to execute.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I3 and I4 conflict for the same functional unit.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I5 depends on the value produced by I4.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I5 and I6 conflict for a functional unit.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Instructions are fetched two at a time and passed to the decode unit. Because instructions are fetched in pairs, the next two instructions must wait until the pair of decode pipeline stages has cleared. To guarantee in-order </a:t>
            </a:r>
            <a:r>
              <a:rPr kumimoji="1" lang="en-US" sz="1200" b="1" kern="1200" dirty="0" smtClean="0">
                <a:solidFill>
                  <a:schemeClr val="tx1"/>
                </a:solidFill>
                <a:latin typeface="Times New Roman" pitchFamily="-84" charset="0"/>
                <a:ea typeface="+mn-ea"/>
                <a:cs typeface="+mn-cs"/>
              </a:rPr>
              <a:t>completion, </a:t>
            </a:r>
            <a:r>
              <a:rPr kumimoji="1" lang="en-US" sz="1200" kern="1200" dirty="0" smtClean="0">
                <a:solidFill>
                  <a:schemeClr val="tx1"/>
                </a:solidFill>
                <a:latin typeface="Times New Roman" pitchFamily="-84" charset="0"/>
                <a:ea typeface="+mn-ea"/>
                <a:cs typeface="+mn-cs"/>
              </a:rPr>
              <a:t>when there is a conflict for a functional unit or when a functional unit requires more than one cycle to generate a result, the issuing of instructions temporarily stalls.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this example, the elapsed time from decoding the first instruction to writing the last results is eight cycles. </a:t>
            </a:r>
          </a:p>
          <a:p>
            <a:endParaRPr lang="en-GB" dirty="0" smtClean="0"/>
          </a:p>
          <a:p>
            <a:r>
              <a:rPr kumimoji="1" lang="en-US" sz="1200" kern="1200" dirty="0" smtClean="0">
                <a:solidFill>
                  <a:schemeClr val="tx1"/>
                </a:solidFill>
                <a:latin typeface="Times New Roman" pitchFamily="-84" charset="0"/>
                <a:ea typeface="+mn-ea"/>
                <a:cs typeface="+mn-cs"/>
              </a:rPr>
              <a:t>Out-of-order completion is used in scalar RISC processors to improve the performance of instructions that require multiple cycles. Figure 16.4b illustrates its use on a superscalar processor. Instruction I2 is allowed to run to completion prior to I1. This allows I3 to be completed earlier, with the net result of a savings of one cycle.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out-of-order completion, any number of instructions may be in the execution stage at any one time, up to the maximum degree of machine parallelism across all functional units. Instruction issuing is stalled by a resource conflict, a data dependency, or a procedural dependency.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addition to the aforementioned limitations, a new dependency, which we referred to earlier as an </a:t>
            </a:r>
            <a:r>
              <a:rPr kumimoji="1" lang="en-US" sz="1200" b="1" kern="1200" dirty="0" smtClean="0">
                <a:solidFill>
                  <a:schemeClr val="tx1"/>
                </a:solidFill>
                <a:latin typeface="Times New Roman" pitchFamily="-84" charset="0"/>
                <a:ea typeface="+mn-ea"/>
                <a:cs typeface="+mn-cs"/>
              </a:rPr>
              <a:t>output dependency </a:t>
            </a:r>
            <a:r>
              <a:rPr kumimoji="1" lang="en-US" sz="1200" kern="1200" dirty="0" smtClean="0">
                <a:solidFill>
                  <a:schemeClr val="tx1"/>
                </a:solidFill>
                <a:latin typeface="Times New Roman" pitchFamily="-84" charset="0"/>
                <a:ea typeface="+mn-ea"/>
                <a:cs typeface="+mn-cs"/>
              </a:rPr>
              <a:t>(also called </a:t>
            </a:r>
            <a:r>
              <a:rPr kumimoji="1" lang="en-US" sz="1200" b="1" kern="1200" dirty="0" smtClean="0">
                <a:solidFill>
                  <a:schemeClr val="tx1"/>
                </a:solidFill>
                <a:latin typeface="Times New Roman" pitchFamily="-84" charset="0"/>
                <a:ea typeface="+mn-ea"/>
                <a:cs typeface="+mn-cs"/>
              </a:rPr>
              <a:t>write after write [WAW] dependency), </a:t>
            </a:r>
            <a:r>
              <a:rPr kumimoji="1" lang="en-US" sz="1200" kern="1200" dirty="0" smtClean="0">
                <a:solidFill>
                  <a:schemeClr val="tx1"/>
                </a:solidFill>
                <a:latin typeface="Times New Roman" pitchFamily="-84" charset="0"/>
                <a:ea typeface="+mn-ea"/>
                <a:cs typeface="+mn-cs"/>
              </a:rPr>
              <a:t>arises.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Instruction I2 cannot execute before instruction I1, because it needs the result in register R3 produced in I1; this is an example of a true data dependency, as described in Section 16.1. Similarly, I4 must wait for I3, because it uses a result produced by I3. What about the relationship between I1 and I3? There is no data dependency here, as we have defined it. However, if I3 executes to completion prior to I1, then the wrong value of the contents of R3 will be fetched for the execution of I4. Consequently, I3 must complete after I1 to produce the correct output values. To ensure this, the issuing of the third instruction must be stalled if its result might later be overwritten by an older instruction that takes longer to complete.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Out-of-order completion requires more complex instruction issue logic than in-order completion. In addition, it is more difficult to deal with instruction interrupts and exceptions. When an interrupt occurs, instruction execution at the current point is suspended, to be resumed later. The processor must assure that the resumption takes into account that, at the time of interruption, instructions ahead of the instruction that caused the interrupt may already have completed.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With in-order issue, the processor will only decode instructions up to the point of a dependency or conflict. No additional instructions are decoded until the conflict is resolved. As a result, the processor cannot look ahead of the point of conflict to subsequent instructions that may be independent of those already in the pipeline and that may be usefully introduced into the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allow </a:t>
            </a:r>
            <a:r>
              <a:rPr kumimoji="1" lang="en-US" sz="1200" b="1" kern="1200" dirty="0" smtClean="0">
                <a:solidFill>
                  <a:schemeClr val="tx1"/>
                </a:solidFill>
                <a:latin typeface="Times New Roman" pitchFamily="-84" charset="0"/>
                <a:ea typeface="+mn-ea"/>
                <a:cs typeface="+mn-cs"/>
              </a:rPr>
              <a:t>out-of-order issue, </a:t>
            </a:r>
            <a:r>
              <a:rPr kumimoji="1" lang="en-US" sz="1200" kern="1200" dirty="0" smtClean="0">
                <a:solidFill>
                  <a:schemeClr val="tx1"/>
                </a:solidFill>
                <a:latin typeface="Times New Roman" pitchFamily="-84" charset="0"/>
                <a:ea typeface="+mn-ea"/>
                <a:cs typeface="+mn-cs"/>
              </a:rPr>
              <a:t>it is necessary to decouple the decode and exe- cute stages of the pipeline. This is done with a buffer referred to as an </a:t>
            </a:r>
            <a:r>
              <a:rPr kumimoji="1" lang="en-US" sz="1200" b="1" kern="1200" dirty="0" smtClean="0">
                <a:solidFill>
                  <a:schemeClr val="tx1"/>
                </a:solidFill>
                <a:latin typeface="Times New Roman" pitchFamily="-84" charset="0"/>
                <a:ea typeface="+mn-ea"/>
                <a:cs typeface="+mn-cs"/>
              </a:rPr>
              <a:t>instruction window. </a:t>
            </a:r>
            <a:r>
              <a:rPr kumimoji="1" lang="en-US" sz="1200" kern="1200" dirty="0" smtClean="0">
                <a:solidFill>
                  <a:schemeClr val="tx1"/>
                </a:solidFill>
                <a:latin typeface="Times New Roman" pitchFamily="-84" charset="0"/>
                <a:ea typeface="+mn-ea"/>
                <a:cs typeface="+mn-cs"/>
              </a:rPr>
              <a:t>With this organization, after a processor has finished decoding an instruction, it is placed in the instruction window. As long as this buffer is not full, the processor can continue to fetch and decode new instructions. When a functional unit becomes available in the execute stage, an instruction from the instruction window may be issued to the execute stage. Any instruction may be issued, provided that (1) it needs the particular functional unit that is available, and (2) no conflicts or dependencies block this instruction. Figure 16.5 suggests this organization.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result of this organization is that the processor has a lookahead capability, allowing it to identify independent instructions that can be brought into the execute stage. Instructions are issued from the instruction window with little regard for their original program order. As before, the only constraint is that the program execution behaves correctly.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Figures 16.4c illustrates this policy. During each of the first three cycles, two instructions are fetched into the decode stage. During each cycle, subject to the constraint of the buffer size, two instructions move from the decode stage to the instruction window. In this example, it is possible to issue instruction I6 ahead of I5 (recall that I5 depends on I4, but I6 does not). Thus, one cycle is saved in both the execute and write-back stages, and the end-to-end savings, compared with Figure 16.4b, is one cycle.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The instruction window is depicted in Figure 16.4c to illustrate its role. However, this window is not an additional pipeline stage. An instruction being in the window simply implies that the processor has sufficient information about that instruction to decide when it can be issued.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out-of-order issue, out-of-order completion policy is subject to the same constraints described earlier. An instruction cannot be issued if it violates a dependency or conflict. The difference is that more instructions are available for issuing, reducing the probability that a pipeline stage will have to stall. In addition, a new dependency, which we referred to earlier as an </a:t>
            </a:r>
            <a:r>
              <a:rPr kumimoji="1" lang="en-US" sz="1200" b="1" kern="1200" dirty="0" smtClean="0">
                <a:solidFill>
                  <a:schemeClr val="tx1"/>
                </a:solidFill>
                <a:latin typeface="Times New Roman" pitchFamily="-84" charset="0"/>
                <a:ea typeface="+mn-ea"/>
                <a:cs typeface="+mn-cs"/>
              </a:rPr>
              <a:t>antidependency </a:t>
            </a:r>
            <a:r>
              <a:rPr kumimoji="1" lang="en-US" sz="1200" kern="1200" dirty="0" smtClean="0">
                <a:solidFill>
                  <a:schemeClr val="tx1"/>
                </a:solidFill>
                <a:latin typeface="Times New Roman" pitchFamily="-84" charset="0"/>
                <a:ea typeface="+mn-ea"/>
                <a:cs typeface="+mn-cs"/>
              </a:rPr>
              <a:t>(also called </a:t>
            </a:r>
            <a:r>
              <a:rPr kumimoji="1" lang="en-US" sz="1200" b="1" kern="1200" dirty="0" smtClean="0">
                <a:solidFill>
                  <a:schemeClr val="tx1"/>
                </a:solidFill>
                <a:latin typeface="Times New Roman" pitchFamily="-84" charset="0"/>
                <a:ea typeface="+mn-ea"/>
                <a:cs typeface="+mn-cs"/>
              </a:rPr>
              <a:t>write after read [WAR] dependency), </a:t>
            </a:r>
            <a:r>
              <a:rPr kumimoji="1" lang="en-US" sz="1200" kern="1200" dirty="0" smtClean="0">
                <a:solidFill>
                  <a:schemeClr val="tx1"/>
                </a:solidFill>
                <a:latin typeface="Times New Roman" pitchFamily="-84" charset="0"/>
                <a:ea typeface="+mn-ea"/>
                <a:cs typeface="+mn-cs"/>
              </a:rPr>
              <a:t>arises.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Instruction I3 cannot complete execution before instruction I2 begins execution and has fetched its operands. This is so because I3 updates register R3, which is a source operand for I2. The term </a:t>
            </a:r>
            <a:r>
              <a:rPr kumimoji="1" lang="en-US" sz="1200" i="1" kern="1200" dirty="0" smtClean="0">
                <a:solidFill>
                  <a:schemeClr val="tx1"/>
                </a:solidFill>
                <a:latin typeface="Times New Roman" pitchFamily="-84" charset="0"/>
                <a:ea typeface="+mn-ea"/>
                <a:cs typeface="+mn-cs"/>
              </a:rPr>
              <a:t>antidependency </a:t>
            </a:r>
            <a:r>
              <a:rPr kumimoji="1" lang="en-US" sz="1200" kern="1200" dirty="0" smtClean="0">
                <a:solidFill>
                  <a:schemeClr val="tx1"/>
                </a:solidFill>
                <a:latin typeface="Times New Roman" pitchFamily="-84" charset="0"/>
                <a:ea typeface="+mn-ea"/>
                <a:cs typeface="+mn-cs"/>
              </a:rPr>
              <a:t>is used because the constraint is similar to that of a true data dependency, but reversed: Instead of the first instruction producing a value that the second instruction uses, the second instruction destroys a value that the first instruction uses.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12</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71508-344B-6748-A3D4-BFED42987F14}" type="slidenum">
              <a:rPr lang="en-GB"/>
              <a:pPr/>
              <a:t>13</a:t>
            </a:fld>
            <a:endParaRPr lang="en-GB"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When out-of-order instruction issuing and/or out-of-order instruction completion are allowed, we have seen that this gives rise to the possibility of WAW dependencies and WAR dependencies. These dependencies differ from RAW data dependencies and resource conflicts, which reflect the flow of data through a program and the sequence of execution. WAW dependencies and WAR dependencies, on the other hand, arise because the values in registers may no longer reflect the sequence of values dictated by the program flow.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When instructions are issued in sequence and complete in sequence, it is possible to specify the contents of each register at each point in the execution. When out-of-order techniques are used, the values in registers cannot be fully known at each point in time just from a consideration of the sequence of instructions dictated by the program. In effect, values are in conflict for the use of registers, and the processor must resolve those conflicts by occasionally stalling a pipeline stage.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Antidependencies and output dependencies are both examples of storage conflicts. Multiple instructions are competing for the use of the same register locations, generating pipeline constraints that retard performance. The problem is made more acute when register optimization techniques are used (as discussed in Chapter 15), because these compiler techniques attempt to maximize the use of registers, hence maximizing the number of storage conflicts.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One method for coping with these types of storage conflicts is based on a traditional resource-conflict solution: duplication of resources. In this context, the technique is referred to as </a:t>
            </a:r>
            <a:r>
              <a:rPr kumimoji="1" lang="en-US" sz="1200" b="1" kern="1200" dirty="0" smtClean="0">
                <a:solidFill>
                  <a:schemeClr val="tx1"/>
                </a:solidFill>
                <a:latin typeface="Times New Roman" pitchFamily="-84" charset="0"/>
                <a:ea typeface="+mn-ea"/>
                <a:cs typeface="+mn-cs"/>
              </a:rPr>
              <a:t>register renaming. </a:t>
            </a:r>
            <a:r>
              <a:rPr kumimoji="1" lang="en-US" sz="1200" kern="1200" dirty="0" smtClean="0">
                <a:solidFill>
                  <a:schemeClr val="tx1"/>
                </a:solidFill>
                <a:latin typeface="Times New Roman" pitchFamily="-84" charset="0"/>
                <a:ea typeface="+mn-ea"/>
                <a:cs typeface="+mn-cs"/>
              </a:rPr>
              <a:t>In essence, registers are allocated dynamically by the processor hardware, and they are associated with the values needed by instructions at various points in time. When a new register value is created (i.e., when an instruction executes that has a register as a destination operand), a new register is allocated for that value. Subsequent instructions that access that value as a source operand in that register must go through a renaming process: the register references in those instructions must be revised to refer to the register containing the needed value. Thus, the same original register reference in several different instructions may refer to different actual registers, if different values are intended.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register reference without the subscript refers to the logical register reference found in the instruction. The register reference with the subscript refers to a hardware register allocated to hold a new value. When a new allocation is made for a particular logical register, subsequent instruction references to that logical register as a source operand are made to refer to the most recently allocated hardware register (recent in terms of the program sequence of instructions).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In the preceding discussion, we have looked at three hardware techniques that can be used in a superscalar processor to enhance performance: duplication of resources, out-of-order issue, and renaming. One study that illuminates the relationship among these techniques was reported in [SMIT89]. The study made use of a simulation that modeled a machine with the characteristics of the MIPS R2000, augmented with various superscalar features. A number of different program sequences were simulated.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16.6 shows the results. In each of the graphs, the vertical axis corresponds to the mean speedup of the superscalar machine over the scalar machine. The horizontal axis shows the results for four alternative processor organizations. The base machine does not duplicate any of the functional units, but it can issue instructions out of order. The second configuration duplicates the load/store functional unit that accesses a data cache. The third configuration duplicates the ALU, and the fourth configuration duplicates both load/store and ALU. In each graph, results are shown for instruction window sizes of 8, 16, and 32 instructions, which dictates the amount of lookahead the processor can do. The difference between the two graphs is that, in the second, register renaming is allowed. This is equivalent to saying that the first graph reflects a machine that is limited by all dependencies, whereas the second graph corresponds to a machine that is limited only by true dependencies.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two graphs, combined, yield some important conclusions. The first is that it is probably not worthwhile to add functional units without register renaming.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There is some slight improvement in performance, but at the cost of increased hard- ware complexity. With register renaming, which eliminates antidependencies and output dependencies, noticeable gains are achieved by adding more functional units. Note, however, that there is a significant difference in the amount of gain achievable between using an instruction window of 8 versus a larger instruction window. This indicates that if the instruction window is too small, data dependencies will prevent effective utilization of the extra functional units; the processor must be able to look quite far ahead to find independent instructions to utilize the hardware more fully.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14</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9013CD-85D0-9844-888C-86CFEE2A03A1}" type="slidenum">
              <a:rPr lang="en-GB"/>
              <a:pPr/>
              <a:t>15</a:t>
            </a:fld>
            <a:endParaRPr lang="en-GB"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Any high-performance pipelined machine must address the issue of dealing with branches. For example, the Intel 80486 addressed the problem by fetching both the next sequential instruction after a branch and speculatively fetching the branch tar- get instruction. However, because there are two pipeline stages between prefetch and execution, this strategy incurs a two-cycle delay when the branch gets taken.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advent of RISC machines, the delayed branch strategy was explored. This allows the processor to calculate the result of conditional branch instructions before any unusable instructions have been prefetched. With this method, the processor always executes the single instruction that immediately follows the branch. This keeps the pipeline full while the processor fetches a new instruction stream.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development of superscalar machines, the delayed branch strategy has less appeal. The reason is that multiple instructions need to execute in the delay slot, raising several problems relating to instruction dependencies. Thus, superscalar machines have returned to pre-RISC techniques of </a:t>
            </a:r>
            <a:r>
              <a:rPr kumimoji="1" lang="en-US" sz="1200" b="1" kern="1200" dirty="0" smtClean="0">
                <a:solidFill>
                  <a:schemeClr val="tx1"/>
                </a:solidFill>
                <a:latin typeface="Times New Roman" pitchFamily="-84" charset="0"/>
                <a:ea typeface="+mn-ea"/>
                <a:cs typeface="+mn-cs"/>
              </a:rPr>
              <a:t>branch prediction. </a:t>
            </a:r>
            <a:r>
              <a:rPr kumimoji="1" lang="en-US" sz="1200" kern="1200" dirty="0" smtClean="0">
                <a:solidFill>
                  <a:schemeClr val="tx1"/>
                </a:solidFill>
                <a:latin typeface="Times New Roman" pitchFamily="-84" charset="0"/>
                <a:ea typeface="+mn-ea"/>
                <a:cs typeface="+mn-cs"/>
              </a:rPr>
              <a:t>Some, like the PowerPC 601, use a simple static branch prediction technique. More sophisticated processors, such as the PowerPC 620 and the Pentium 4, use dynamic branch prediction based on branch history analysis.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F84E8-9C87-5741-B6AE-03D67BDA78D3}" type="slidenum">
              <a:rPr lang="en-GB"/>
              <a:pPr/>
              <a:t>16</a:t>
            </a:fld>
            <a:endParaRPr lang="en-GB"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We are now in a position to provide an overview of superscalar execution of pro- grams; this is illustrated in Figure 16.7. The program to be executed consists of a linear sequence of instructions. This is the static program as written by the programmer or generated by the compiler. The instruction fetch stage, which includes branch prediction, is used to form a dynamic stream of instructions. This stream is examined for dependencies, and the processor may remove artificial dependencies. The processor then dispatches the instructions into a window of execution. In this window, instructions no longer form a sequential stream but are structured according to their true data dependencies. The processor executes each instruction in an order determined by the true data dependencies and hardware resource availability. Finally, instructions are conceptually put back into sequential order and their results are recorded.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final step mentioned in the preceding paragraph is referred to as </a:t>
            </a:r>
            <a:r>
              <a:rPr kumimoji="1" lang="en-US" sz="1200" b="1" kern="1200" dirty="0" smtClean="0">
                <a:solidFill>
                  <a:schemeClr val="tx1"/>
                </a:solidFill>
                <a:latin typeface="Times New Roman" pitchFamily="-84" charset="0"/>
                <a:ea typeface="+mn-ea"/>
                <a:cs typeface="+mn-cs"/>
              </a:rPr>
              <a:t>committing, </a:t>
            </a:r>
            <a:r>
              <a:rPr kumimoji="1" lang="en-US" sz="1200" kern="1200" dirty="0" smtClean="0">
                <a:solidFill>
                  <a:schemeClr val="tx1"/>
                </a:solidFill>
                <a:latin typeface="Times New Roman" pitchFamily="-84" charset="0"/>
                <a:ea typeface="+mn-ea"/>
                <a:cs typeface="+mn-cs"/>
              </a:rPr>
              <a:t>or </a:t>
            </a:r>
            <a:r>
              <a:rPr kumimoji="1" lang="en-US" sz="1200" b="1" kern="1200" dirty="0" smtClean="0">
                <a:solidFill>
                  <a:schemeClr val="tx1"/>
                </a:solidFill>
                <a:latin typeface="Times New Roman" pitchFamily="-84" charset="0"/>
                <a:ea typeface="+mn-ea"/>
                <a:cs typeface="+mn-cs"/>
              </a:rPr>
              <a:t>retiring, </a:t>
            </a:r>
            <a:r>
              <a:rPr kumimoji="1" lang="en-US" sz="1200" kern="1200" dirty="0" smtClean="0">
                <a:solidFill>
                  <a:schemeClr val="tx1"/>
                </a:solidFill>
                <a:latin typeface="Times New Roman" pitchFamily="-84" charset="0"/>
                <a:ea typeface="+mn-ea"/>
                <a:cs typeface="+mn-cs"/>
              </a:rPr>
              <a:t>the instruction. This step is needed for the following reason. Because of the use of parallel, multiple pipelines, instructions may complete in an order different from that shown in the static program. Further, the use of branch prediction and speculative execution means that some instructions may complete execution and then must be abandoned because the branch they represent is not taken. Therefore, permanent storage and program-visible registers cannot be updated immediately when instructions complete execution. Results must be held in some sort of temporary storage that is usable by dependent instructions and then made permanent when it is determined that the sequential model would have executed the instruction. </a:t>
            </a:r>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BC4EE5-08D1-2144-814F-0C2E5F5C4E8A}" type="slidenum">
              <a:rPr lang="en-GB"/>
              <a:pPr/>
              <a:t>17</a:t>
            </a:fld>
            <a:endParaRPr lang="en-GB"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Based on our discussion so far, we can make some general comments about the processor hardware required for the superscalar approach. [SMIT95] lists the following key elements: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 Instruction fetch strategies that simultaneously fetch multiple instructions, often by predicting the outcomes of, and fetching beyond, conditional branch instructions. These functions require the use of multiple pipeline fetch and decode stages, and branch prediction logic.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Logic for determining true dependencies involving register values</a:t>
            </a:r>
            <a:r>
              <a:rPr kumimoji="1" lang="en-US" sz="1200" kern="1200" baseline="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and mechanisms for communicating these values to where they are needed during execution.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Mechanisms for initiating, or issuing, multiple instructions in parallel.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Resources for parallel execution of multiple instructions, including multiple pipelined functional units and memory hierarchies capable of simultaneously servicing multiple memory references.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Mechanisms for committing the process state in correct order. </a:t>
            </a:r>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1" kern="1200" dirty="0" smtClean="0">
                <a:solidFill>
                  <a:schemeClr val="tx1"/>
                </a:solidFill>
                <a:latin typeface="Times New Roman" pitchFamily="-84" charset="0"/>
                <a:ea typeface="+mn-ea"/>
                <a:cs typeface="+mn-cs"/>
              </a:rPr>
              <a:t> </a:t>
            </a:r>
            <a:endParaRPr lang="en-US" dirty="0" smtClean="0"/>
          </a:p>
          <a:p>
            <a:r>
              <a:rPr kumimoji="1" lang="en-US" sz="1200" b="0" i="0" u="none" strike="noStrike" kern="1200" baseline="0" dirty="0" smtClean="0">
                <a:solidFill>
                  <a:schemeClr val="tx1"/>
                </a:solidFill>
                <a:latin typeface="Times New Roman" pitchFamily="-84" charset="0"/>
                <a:ea typeface="+mn-ea"/>
                <a:cs typeface="+mn-cs"/>
              </a:rPr>
              <a:t>Although the concept of superscalar design is generally associated with the RISC</a:t>
            </a:r>
          </a:p>
          <a:p>
            <a:r>
              <a:rPr kumimoji="1" lang="en-US" sz="1200" b="0" i="0" u="none" strike="noStrike" kern="1200" baseline="0" dirty="0" smtClean="0">
                <a:solidFill>
                  <a:schemeClr val="tx1"/>
                </a:solidFill>
                <a:latin typeface="Times New Roman" pitchFamily="-84" charset="0"/>
                <a:ea typeface="+mn-ea"/>
                <a:cs typeface="+mn-cs"/>
              </a:rPr>
              <a:t>architecture, the same superscalar principles can be applied to a CISC machine. Perhaps</a:t>
            </a:r>
          </a:p>
          <a:p>
            <a:r>
              <a:rPr kumimoji="1" lang="en-US" sz="1200" b="0" i="0" u="none" strike="noStrike" kern="1200" baseline="0" dirty="0" smtClean="0">
                <a:solidFill>
                  <a:schemeClr val="tx1"/>
                </a:solidFill>
                <a:latin typeface="Times New Roman" pitchFamily="-84" charset="0"/>
                <a:ea typeface="+mn-ea"/>
                <a:cs typeface="+mn-cs"/>
              </a:rPr>
              <a:t>the most notable example of this is the Intel x86 architecture. The evolution of</a:t>
            </a:r>
          </a:p>
          <a:p>
            <a:r>
              <a:rPr kumimoji="1" lang="en-US" sz="1200" b="0" i="0" u="none" strike="noStrike" kern="1200" baseline="0" dirty="0" smtClean="0">
                <a:solidFill>
                  <a:schemeClr val="tx1"/>
                </a:solidFill>
                <a:latin typeface="Times New Roman" pitchFamily="-84" charset="0"/>
                <a:ea typeface="+mn-ea"/>
                <a:cs typeface="+mn-cs"/>
              </a:rPr>
              <a:t>superscalar concepts in the Intel line is interesting to note. The 386 is a traditional</a:t>
            </a:r>
          </a:p>
          <a:p>
            <a:r>
              <a:rPr kumimoji="1" lang="en-US" sz="1200" b="0" i="0" u="none" strike="noStrike" kern="1200" baseline="0" dirty="0" smtClean="0">
                <a:solidFill>
                  <a:schemeClr val="tx1"/>
                </a:solidFill>
                <a:latin typeface="Times New Roman" pitchFamily="-84" charset="0"/>
                <a:ea typeface="+mn-ea"/>
                <a:cs typeface="+mn-cs"/>
              </a:rPr>
              <a:t>CISC </a:t>
            </a:r>
            <a:r>
              <a:rPr kumimoji="1" lang="en-US" sz="1200" b="0" i="0" u="none" strike="noStrike" kern="1200" baseline="0" dirty="0" err="1" smtClean="0">
                <a:solidFill>
                  <a:schemeClr val="tx1"/>
                </a:solidFill>
                <a:latin typeface="Times New Roman" pitchFamily="-84" charset="0"/>
                <a:ea typeface="+mn-ea"/>
                <a:cs typeface="+mn-cs"/>
              </a:rPr>
              <a:t>nonpipelined</a:t>
            </a:r>
            <a:r>
              <a:rPr kumimoji="1" lang="en-US" sz="1200" b="0" i="0" u="none" strike="noStrike" kern="1200" baseline="0" dirty="0" smtClean="0">
                <a:solidFill>
                  <a:schemeClr val="tx1"/>
                </a:solidFill>
                <a:latin typeface="Times New Roman" pitchFamily="-84" charset="0"/>
                <a:ea typeface="+mn-ea"/>
                <a:cs typeface="+mn-cs"/>
              </a:rPr>
              <a:t> machine. The 486 introduced the first pipelined x86 processor,</a:t>
            </a:r>
          </a:p>
          <a:p>
            <a:r>
              <a:rPr kumimoji="1" lang="en-US" sz="1200" b="0" i="0" u="none" strike="noStrike" kern="1200" baseline="0" dirty="0" smtClean="0">
                <a:solidFill>
                  <a:schemeClr val="tx1"/>
                </a:solidFill>
                <a:latin typeface="Times New Roman" pitchFamily="-84" charset="0"/>
                <a:ea typeface="+mn-ea"/>
                <a:cs typeface="+mn-cs"/>
              </a:rPr>
              <a:t>reducing the average latency of integer operations from between two and four cycles</a:t>
            </a:r>
          </a:p>
          <a:p>
            <a:r>
              <a:rPr kumimoji="1" lang="en-US" sz="1200" b="0" i="0" u="none" strike="noStrike" kern="1200" baseline="0" dirty="0" smtClean="0">
                <a:solidFill>
                  <a:schemeClr val="tx1"/>
                </a:solidFill>
                <a:latin typeface="Times New Roman" pitchFamily="-84" charset="0"/>
                <a:ea typeface="+mn-ea"/>
                <a:cs typeface="+mn-cs"/>
              </a:rPr>
              <a:t>to one cycle, but still limited to executing a single instruction each cycle, with no</a:t>
            </a:r>
          </a:p>
          <a:p>
            <a:r>
              <a:rPr kumimoji="1" lang="en-US" sz="1200" b="0" i="0" u="none" strike="noStrike" kern="1200" baseline="0" dirty="0" smtClean="0">
                <a:solidFill>
                  <a:schemeClr val="tx1"/>
                </a:solidFill>
                <a:latin typeface="Times New Roman" pitchFamily="-84" charset="0"/>
                <a:ea typeface="+mn-ea"/>
                <a:cs typeface="+mn-cs"/>
              </a:rPr>
              <a:t>superscalar elements. The original Pentium had a modest superscalar component,</a:t>
            </a:r>
          </a:p>
          <a:p>
            <a:r>
              <a:rPr kumimoji="1" lang="en-US" sz="1200" b="0" i="0" u="none" strike="noStrike" kern="1200" baseline="0" dirty="0" smtClean="0">
                <a:solidFill>
                  <a:schemeClr val="tx1"/>
                </a:solidFill>
                <a:latin typeface="Times New Roman" pitchFamily="-84" charset="0"/>
                <a:ea typeface="+mn-ea"/>
                <a:cs typeface="+mn-cs"/>
              </a:rPr>
              <a:t>consisting of the use of two separate integer execution units. The Pentium Pro introduced</a:t>
            </a:r>
          </a:p>
          <a:p>
            <a:r>
              <a:rPr kumimoji="1" lang="en-US" sz="1200" b="0" i="0" u="none" strike="noStrike" kern="1200" baseline="0" dirty="0" smtClean="0">
                <a:solidFill>
                  <a:schemeClr val="tx1"/>
                </a:solidFill>
                <a:latin typeface="Times New Roman" pitchFamily="-84" charset="0"/>
                <a:ea typeface="+mn-ea"/>
                <a:cs typeface="+mn-cs"/>
              </a:rPr>
              <a:t>a full-blown superscalar design with out-of-order execution. Subsequent x86</a:t>
            </a:r>
          </a:p>
          <a:p>
            <a:r>
              <a:rPr kumimoji="1" lang="en-US" sz="1200" b="0" i="0" u="none" strike="noStrike" kern="1200" baseline="0" dirty="0" smtClean="0">
                <a:solidFill>
                  <a:schemeClr val="tx1"/>
                </a:solidFill>
                <a:latin typeface="Times New Roman" pitchFamily="-84" charset="0"/>
                <a:ea typeface="+mn-ea"/>
                <a:cs typeface="+mn-cs"/>
              </a:rPr>
              <a:t>models have refined and enhanced the superscalar design.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16.8 shows the current version of the x86 pipeline architecture. Intel</a:t>
            </a:r>
          </a:p>
          <a:p>
            <a:r>
              <a:rPr kumimoji="1" lang="en-US" sz="1200" b="0" i="0" u="none" strike="noStrike" kern="1200" baseline="0" dirty="0" smtClean="0">
                <a:solidFill>
                  <a:schemeClr val="tx1"/>
                </a:solidFill>
                <a:latin typeface="Times New Roman" pitchFamily="-84" charset="0"/>
                <a:ea typeface="+mn-ea"/>
                <a:cs typeface="+mn-cs"/>
              </a:rPr>
              <a:t>refers to a pipeline architecture as a microarchitecture . The microarchitecture</a:t>
            </a:r>
          </a:p>
          <a:p>
            <a:r>
              <a:rPr kumimoji="1" lang="en-US" sz="1200" b="0" i="0" u="none" strike="noStrike" kern="1200" baseline="0" dirty="0" smtClean="0">
                <a:solidFill>
                  <a:schemeClr val="tx1"/>
                </a:solidFill>
                <a:latin typeface="Times New Roman" pitchFamily="-84" charset="0"/>
                <a:ea typeface="+mn-ea"/>
                <a:cs typeface="+mn-cs"/>
              </a:rPr>
              <a:t>underlies and implements the machine’s instruction set architecture. The microarchitecture</a:t>
            </a:r>
          </a:p>
          <a:p>
            <a:r>
              <a:rPr kumimoji="1" lang="en-US" sz="1200" b="0" i="0" u="none" strike="noStrike" kern="1200" baseline="0" dirty="0" smtClean="0">
                <a:solidFill>
                  <a:schemeClr val="tx1"/>
                </a:solidFill>
                <a:latin typeface="Times New Roman" pitchFamily="-84" charset="0"/>
                <a:ea typeface="+mn-ea"/>
                <a:cs typeface="+mn-cs"/>
              </a:rPr>
              <a:t>is referred to as the Intel Core Microarchitecture. It is implemented on</a:t>
            </a:r>
          </a:p>
          <a:p>
            <a:r>
              <a:rPr kumimoji="1" lang="en-US" sz="1200" b="0" i="0" u="none" strike="noStrike" kern="1200" baseline="0" dirty="0" smtClean="0">
                <a:solidFill>
                  <a:schemeClr val="tx1"/>
                </a:solidFill>
                <a:latin typeface="Times New Roman" pitchFamily="-84" charset="0"/>
                <a:ea typeface="+mn-ea"/>
                <a:cs typeface="+mn-cs"/>
              </a:rPr>
              <a:t>each processor core in the Intel Core 2 and Intel Xeon processor families. There is</a:t>
            </a:r>
          </a:p>
          <a:p>
            <a:r>
              <a:rPr kumimoji="1" lang="en-US" sz="1200" b="0" i="0" u="none" strike="noStrike" kern="1200" baseline="0" dirty="0" smtClean="0">
                <a:solidFill>
                  <a:schemeClr val="tx1"/>
                </a:solidFill>
                <a:latin typeface="Times New Roman" pitchFamily="-84" charset="0"/>
                <a:ea typeface="+mn-ea"/>
                <a:cs typeface="+mn-cs"/>
              </a:rPr>
              <a:t>also an Enhanced Intel Core Microarchitecture. One key difference between the</a:t>
            </a:r>
          </a:p>
          <a:p>
            <a:r>
              <a:rPr kumimoji="1" lang="en-US" sz="1200" b="0" i="0" u="none" strike="noStrike" kern="1200" baseline="0" dirty="0" smtClean="0">
                <a:solidFill>
                  <a:schemeClr val="tx1"/>
                </a:solidFill>
                <a:latin typeface="Times New Roman" pitchFamily="-84" charset="0"/>
                <a:ea typeface="+mn-ea"/>
                <a:cs typeface="+mn-cs"/>
              </a:rPr>
              <a:t>two microarchitectures is that the Enhanced Intel Core Microarchitecture provides</a:t>
            </a:r>
          </a:p>
          <a:p>
            <a:r>
              <a:rPr kumimoji="1" lang="en-US" sz="1200" b="0" i="0" u="none" strike="noStrike" kern="1200" baseline="0" dirty="0" smtClean="0">
                <a:solidFill>
                  <a:schemeClr val="tx1"/>
                </a:solidFill>
                <a:latin typeface="Times New Roman" pitchFamily="-84" charset="0"/>
                <a:ea typeface="+mn-ea"/>
                <a:cs typeface="+mn-cs"/>
              </a:rPr>
              <a:t>a third level of cache.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18</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Table 16.2 shows some of the parameters and performance characteristics of</a:t>
            </a:r>
          </a:p>
          <a:p>
            <a:r>
              <a:rPr kumimoji="1" lang="en-US" sz="1200" b="0" i="0" u="none" strike="noStrike" kern="1200" baseline="0" dirty="0" smtClean="0">
                <a:solidFill>
                  <a:schemeClr val="tx1"/>
                </a:solidFill>
                <a:latin typeface="Times New Roman" pitchFamily="-84" charset="0"/>
                <a:ea typeface="+mn-ea"/>
                <a:cs typeface="+mn-cs"/>
              </a:rPr>
              <a:t>the cache architecture. All of the caches use a </a:t>
            </a:r>
            <a:r>
              <a:rPr kumimoji="1" lang="en-US" sz="1200" b="0" i="0" u="none" strike="noStrike" kern="1200" baseline="0" dirty="0" err="1" smtClean="0">
                <a:solidFill>
                  <a:schemeClr val="tx1"/>
                </a:solidFill>
                <a:latin typeface="Times New Roman" pitchFamily="-84" charset="0"/>
                <a:ea typeface="+mn-ea"/>
                <a:cs typeface="+mn-cs"/>
              </a:rPr>
              <a:t>writeback</a:t>
            </a:r>
            <a:r>
              <a:rPr kumimoji="1" lang="en-US" sz="1200" b="0" i="0" u="none" strike="noStrike" kern="1200" baseline="0" dirty="0" smtClean="0">
                <a:solidFill>
                  <a:schemeClr val="tx1"/>
                </a:solidFill>
                <a:latin typeface="Times New Roman" pitchFamily="-84" charset="0"/>
                <a:ea typeface="+mn-ea"/>
                <a:cs typeface="+mn-cs"/>
              </a:rPr>
              <a:t> update policy. When an</a:t>
            </a:r>
          </a:p>
          <a:p>
            <a:r>
              <a:rPr kumimoji="1" lang="en-US" sz="1200" b="0" i="0" u="none" strike="noStrike" kern="1200" baseline="0" dirty="0" smtClean="0">
                <a:solidFill>
                  <a:schemeClr val="tx1"/>
                </a:solidFill>
                <a:latin typeface="Times New Roman" pitchFamily="-84" charset="0"/>
                <a:ea typeface="+mn-ea"/>
                <a:cs typeface="+mn-cs"/>
              </a:rPr>
              <a:t>instruction reads data from a memory location, the processor looks for the cache</a:t>
            </a:r>
          </a:p>
          <a:p>
            <a:r>
              <a:rPr kumimoji="1" lang="en-US" sz="1200" b="0" i="0" u="none" strike="noStrike" kern="1200" baseline="0" dirty="0" smtClean="0">
                <a:solidFill>
                  <a:schemeClr val="tx1"/>
                </a:solidFill>
                <a:latin typeface="Times New Roman" pitchFamily="-84" charset="0"/>
                <a:ea typeface="+mn-ea"/>
                <a:cs typeface="+mn-cs"/>
              </a:rPr>
              <a:t>line that contains this data in the caches and main memory in the following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1.  L1 data cache of the initiating core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2.  L1 data cache of other cores and L2 cache</a:t>
            </a:r>
          </a:p>
          <a:p>
            <a:endParaRPr kumimoji="1" lang="en-US" sz="1200" b="0" i="0" u="none" strike="noStrike" kern="1200" baseline="0" dirty="0" smtClean="0">
              <a:solidFill>
                <a:schemeClr val="tx1"/>
              </a:solidFill>
              <a:latin typeface="Times New Roman" pitchFamily="-84" charset="0"/>
              <a:ea typeface="+mn-ea"/>
              <a:cs typeface="+mn-cs"/>
            </a:endParaRPr>
          </a:p>
          <a:p>
            <a:pPr marL="228600" indent="-228600">
              <a:buAutoNum type="arabicPeriod" startAt="3"/>
            </a:pPr>
            <a:r>
              <a:rPr kumimoji="1" lang="en-US" sz="1200" b="0" i="0" u="none" strike="noStrike" kern="1200" baseline="0" dirty="0" smtClean="0">
                <a:solidFill>
                  <a:schemeClr val="tx1"/>
                </a:solidFill>
                <a:latin typeface="Times New Roman" pitchFamily="-84" charset="0"/>
                <a:ea typeface="+mn-ea"/>
                <a:cs typeface="+mn-cs"/>
              </a:rPr>
              <a:t>System memory</a:t>
            </a:r>
          </a:p>
          <a:p>
            <a:pPr marL="0" indent="0">
              <a:buNone/>
            </a:pPr>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cache line is taken from the L1 data cache of another core only if it is</a:t>
            </a:r>
          </a:p>
          <a:p>
            <a:r>
              <a:rPr kumimoji="1" lang="en-US" sz="1200" b="0" i="0" u="none" strike="noStrike" kern="1200" baseline="0" dirty="0" smtClean="0">
                <a:solidFill>
                  <a:schemeClr val="tx1"/>
                </a:solidFill>
                <a:latin typeface="Times New Roman" pitchFamily="-84" charset="0"/>
                <a:ea typeface="+mn-ea"/>
                <a:cs typeface="+mn-cs"/>
              </a:rPr>
              <a:t>modified, ignoring the cache line availability or state in the L2 cache. Table 16.2b</a:t>
            </a:r>
          </a:p>
          <a:p>
            <a:r>
              <a:rPr kumimoji="1" lang="en-US" sz="1200" b="0" i="0" u="none" strike="noStrike" kern="1200" baseline="0" dirty="0" smtClean="0">
                <a:solidFill>
                  <a:schemeClr val="tx1"/>
                </a:solidFill>
                <a:latin typeface="Times New Roman" pitchFamily="-84" charset="0"/>
                <a:ea typeface="+mn-ea"/>
                <a:cs typeface="+mn-cs"/>
              </a:rPr>
              <a:t> shows the characteristics of fetching the first four bytes of different localities from</a:t>
            </a:r>
          </a:p>
          <a:p>
            <a:r>
              <a:rPr kumimoji="1" lang="en-US" sz="1200" b="0" i="0" u="none" strike="noStrike" kern="1200" baseline="0" dirty="0" smtClean="0">
                <a:solidFill>
                  <a:schemeClr val="tx1"/>
                </a:solidFill>
                <a:latin typeface="Times New Roman" pitchFamily="-84" charset="0"/>
                <a:ea typeface="+mn-ea"/>
                <a:cs typeface="+mn-cs"/>
              </a:rPr>
              <a:t>the memory cluster. The latency column provides an estimate of access latency.</a:t>
            </a:r>
          </a:p>
          <a:p>
            <a:r>
              <a:rPr kumimoji="1" lang="en-US" sz="1200" b="0" i="0" u="none" strike="noStrike" kern="1200" baseline="0" dirty="0" smtClean="0">
                <a:solidFill>
                  <a:schemeClr val="tx1"/>
                </a:solidFill>
                <a:latin typeface="Times New Roman" pitchFamily="-84" charset="0"/>
                <a:ea typeface="+mn-ea"/>
                <a:cs typeface="+mn-cs"/>
              </a:rPr>
              <a:t>However, the actual latency can vary depending on the load of cache, memory components,</a:t>
            </a:r>
          </a:p>
          <a:p>
            <a:r>
              <a:rPr kumimoji="1" lang="en-US" sz="1200" b="0" i="0" u="none" strike="noStrike" kern="1200" baseline="0" dirty="0" smtClean="0">
                <a:solidFill>
                  <a:schemeClr val="tx1"/>
                </a:solidFill>
                <a:latin typeface="Times New Roman" pitchFamily="-84" charset="0"/>
                <a:ea typeface="+mn-ea"/>
                <a:cs typeface="+mn-cs"/>
              </a:rPr>
              <a:t>and their parameters.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pipeline of the Intel Core microarchitecture contains: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in-order issue front end that fetches instruction streams from memory, with</a:t>
            </a:r>
          </a:p>
          <a:p>
            <a:r>
              <a:rPr kumimoji="1" lang="en-US" sz="1200" b="0" i="0" u="none" strike="noStrike" kern="1200" baseline="0" dirty="0" smtClean="0">
                <a:solidFill>
                  <a:schemeClr val="tx1"/>
                </a:solidFill>
                <a:latin typeface="Times New Roman" pitchFamily="-84" charset="0"/>
                <a:ea typeface="+mn-ea"/>
                <a:cs typeface="+mn-cs"/>
              </a:rPr>
              <a:t>four instruction decoders to supply decoded instructions to the out-of-order</a:t>
            </a:r>
          </a:p>
          <a:p>
            <a:r>
              <a:rPr kumimoji="1" lang="en-US" sz="1200" b="0" i="0" u="none" strike="noStrike" kern="1200" baseline="0" dirty="0" smtClean="0">
                <a:solidFill>
                  <a:schemeClr val="tx1"/>
                </a:solidFill>
                <a:latin typeface="Times New Roman" pitchFamily="-84" charset="0"/>
                <a:ea typeface="+mn-ea"/>
                <a:cs typeface="+mn-cs"/>
              </a:rPr>
              <a:t>execution core. Each instruction is translated into one or more fixed-length</a:t>
            </a:r>
          </a:p>
          <a:p>
            <a:r>
              <a:rPr kumimoji="1" lang="en-US" sz="1200" b="0" i="0" u="none" strike="noStrike" kern="1200" baseline="0" dirty="0" smtClean="0">
                <a:solidFill>
                  <a:schemeClr val="tx1"/>
                </a:solidFill>
                <a:latin typeface="Times New Roman" pitchFamily="-84" charset="0"/>
                <a:ea typeface="+mn-ea"/>
                <a:cs typeface="+mn-cs"/>
              </a:rPr>
              <a:t>RISC instructions, known as micro-operations , or micro-ops .</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out-of-order superscalar execution core that can issue up to six micro-ops</a:t>
            </a:r>
          </a:p>
          <a:p>
            <a:r>
              <a:rPr kumimoji="1" lang="en-US" sz="1200" b="0" i="0" u="none" strike="noStrike" kern="1200" baseline="0" dirty="0" smtClean="0">
                <a:solidFill>
                  <a:schemeClr val="tx1"/>
                </a:solidFill>
                <a:latin typeface="Times New Roman" pitchFamily="-84" charset="0"/>
                <a:ea typeface="+mn-ea"/>
                <a:cs typeface="+mn-cs"/>
              </a:rPr>
              <a:t>per cycle and reorder micro-ops to execute as soon as sources are ready and</a:t>
            </a:r>
          </a:p>
          <a:p>
            <a:r>
              <a:rPr kumimoji="1" lang="en-US" sz="1200" b="0" i="0" u="none" strike="noStrike" kern="1200" baseline="0" dirty="0" smtClean="0">
                <a:solidFill>
                  <a:schemeClr val="tx1"/>
                </a:solidFill>
                <a:latin typeface="Times New Roman" pitchFamily="-84" charset="0"/>
                <a:ea typeface="+mn-ea"/>
                <a:cs typeface="+mn-cs"/>
              </a:rPr>
              <a:t>execution resources are available.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in-order retirement unit that ensures the results of execution of </a:t>
            </a:r>
            <a:r>
              <a:rPr kumimoji="1" lang="en-US" sz="1200" b="0" i="0" u="none" strike="noStrike" kern="1200" baseline="0" dirty="0" err="1" smtClean="0">
                <a:solidFill>
                  <a:schemeClr val="tx1"/>
                </a:solidFill>
                <a:latin typeface="Times New Roman" pitchFamily="-84" charset="0"/>
                <a:ea typeface="+mn-ea"/>
                <a:cs typeface="+mn-cs"/>
              </a:rPr>
              <a:t>microops</a:t>
            </a:r>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are processed and architectural states and the processor's register set are</a:t>
            </a:r>
          </a:p>
          <a:p>
            <a:r>
              <a:rPr kumimoji="1" lang="en-US" sz="1200" b="0" i="0" u="none" strike="noStrike" kern="1200" baseline="0" dirty="0" smtClean="0">
                <a:solidFill>
                  <a:schemeClr val="tx1"/>
                </a:solidFill>
                <a:latin typeface="Times New Roman" pitchFamily="-84" charset="0"/>
                <a:ea typeface="+mn-ea"/>
                <a:cs typeface="+mn-cs"/>
              </a:rPr>
              <a:t>updated according to the original program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 effect, the Intel Core Microarchitecture implements a CISC instruction set</a:t>
            </a:r>
          </a:p>
          <a:p>
            <a:r>
              <a:rPr kumimoji="1" lang="en-US" sz="1200" b="0" i="0" u="none" strike="noStrike" kern="1200" baseline="0" dirty="0" smtClean="0">
                <a:solidFill>
                  <a:schemeClr val="tx1"/>
                </a:solidFill>
                <a:latin typeface="Times New Roman" pitchFamily="-84" charset="0"/>
                <a:ea typeface="+mn-ea"/>
                <a:cs typeface="+mn-cs"/>
              </a:rPr>
              <a:t>architecture on a RISC microarchitecture. The inner RISC micro-ops pass through</a:t>
            </a:r>
          </a:p>
          <a:p>
            <a:r>
              <a:rPr kumimoji="1" lang="en-US" sz="1200" b="0" i="0" u="none" strike="noStrike" kern="1200" baseline="0" dirty="0" smtClean="0">
                <a:solidFill>
                  <a:schemeClr val="tx1"/>
                </a:solidFill>
                <a:latin typeface="Times New Roman" pitchFamily="-84" charset="0"/>
                <a:ea typeface="+mn-ea"/>
                <a:cs typeface="+mn-cs"/>
              </a:rPr>
              <a:t>a pipeline with at least 14 stages; in some cases, the micro-op requires multiple execution</a:t>
            </a:r>
          </a:p>
          <a:p>
            <a:r>
              <a:rPr kumimoji="1" lang="en-US" sz="1200" b="0" i="0" u="none" strike="noStrike" kern="1200" baseline="0" dirty="0" smtClean="0">
                <a:solidFill>
                  <a:schemeClr val="tx1"/>
                </a:solidFill>
                <a:latin typeface="Times New Roman" pitchFamily="-84" charset="0"/>
                <a:ea typeface="+mn-ea"/>
                <a:cs typeface="+mn-cs"/>
              </a:rPr>
              <a:t>stages, resulting in an even longer pipeline. This contrasts with the five-stage</a:t>
            </a:r>
          </a:p>
          <a:p>
            <a:r>
              <a:rPr kumimoji="1" lang="en-US" sz="1200" b="0" i="0" u="none" strike="noStrike" kern="1200" baseline="0" dirty="0" smtClean="0">
                <a:solidFill>
                  <a:schemeClr val="tx1"/>
                </a:solidFill>
                <a:latin typeface="Times New Roman" pitchFamily="-84" charset="0"/>
                <a:ea typeface="+mn-ea"/>
                <a:cs typeface="+mn-cs"/>
              </a:rPr>
              <a:t>pipeline (Figure 14.21) used on the earlier Intel x86 processors and on the Pentium.</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19</a:t>
            </a:fld>
            <a:endParaRPr lang="en-GB" dirty="0"/>
          </a:p>
        </p:txBody>
      </p:sp>
    </p:spTree>
    <p:extLst>
      <p:ext uri="{BB962C8B-B14F-4D97-AF65-F5344CB8AC3E}">
        <p14:creationId xmlns:p14="http://schemas.microsoft.com/office/powerpoint/2010/main" val="323987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A superscalar implementation of a processor architecture is one in which common instructions—integer and floating-point arithmetic, loads, stores, and conditional branches—can be initiated simultaneously and executed independently. Such implementations raise a number of complex design issues related to the instruction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Superscalar design arrived on the scene hard on the heels of RISC architecture. Although the simplified instruction set architecture of a RISC machine lends itself readily to superscalar techniques, the superscalar approach can be used on either a RISC or CISC architecture.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Whereas the gestation period for the arrival of commercial RISC machines from the beginning of true RISC research with the IBM 801 and the Berkeley RISC I was seven or eight years, the first superscalar machines became commercially available within just a year or two of the coining of the term </a:t>
            </a:r>
            <a:r>
              <a:rPr kumimoji="1" lang="en-US" sz="1200" b="1" kern="1200" dirty="0" smtClean="0">
                <a:solidFill>
                  <a:schemeClr val="tx1"/>
                </a:solidFill>
                <a:latin typeface="Times New Roman" pitchFamily="-84" charset="0"/>
                <a:ea typeface="+mn-ea"/>
                <a:cs typeface="+mn-cs"/>
              </a:rPr>
              <a:t>superscalar. </a:t>
            </a:r>
            <a:r>
              <a:rPr kumimoji="1" lang="en-US" sz="1200" kern="1200" dirty="0" smtClean="0">
                <a:solidFill>
                  <a:schemeClr val="tx1"/>
                </a:solidFill>
                <a:latin typeface="Times New Roman" pitchFamily="-84" charset="0"/>
                <a:ea typeface="+mn-ea"/>
                <a:cs typeface="+mn-cs"/>
              </a:rPr>
              <a:t>The superscalar approach has now become the standard method for implementing high- performance microprocessors.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this chapter, we begin with an overview of the superscalar approach, contrasting it with superpipelining. Next, we present the key design issues associated with superscalar implementation. Then we look at several important examples of superscalar architecture. </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front end needs to supply decoded instructions (micro-ops) and sustain the</a:t>
            </a:r>
          </a:p>
          <a:p>
            <a:r>
              <a:rPr kumimoji="1" lang="en-US" sz="1200" b="0" i="0" u="none" strike="noStrike" kern="1200" baseline="0" dirty="0" smtClean="0">
                <a:solidFill>
                  <a:schemeClr val="tx1"/>
                </a:solidFill>
                <a:latin typeface="Times New Roman" pitchFamily="-84" charset="0"/>
                <a:ea typeface="+mn-ea"/>
                <a:cs typeface="+mn-cs"/>
              </a:rPr>
              <a:t>stream to a six-issue wide out-of-order engine. It consists of three major components:</a:t>
            </a:r>
          </a:p>
          <a:p>
            <a:r>
              <a:rPr kumimoji="1" lang="en-US" sz="1200" b="0" i="0" u="none" strike="noStrike" kern="1200" baseline="0" dirty="0" smtClean="0">
                <a:solidFill>
                  <a:schemeClr val="tx1"/>
                </a:solidFill>
                <a:latin typeface="Times New Roman" pitchFamily="-84" charset="0"/>
                <a:ea typeface="+mn-ea"/>
                <a:cs typeface="+mn-cs"/>
              </a:rPr>
              <a:t>branch prediction unit (BPU), instruction fetch and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and instruction</a:t>
            </a:r>
          </a:p>
          <a:p>
            <a:r>
              <a:rPr kumimoji="1" lang="en-US" sz="1200" b="0" i="0" u="none" strike="noStrike" kern="1200" baseline="0" dirty="0" smtClean="0">
                <a:solidFill>
                  <a:schemeClr val="tx1"/>
                </a:solidFill>
                <a:latin typeface="Times New Roman" pitchFamily="-84" charset="0"/>
                <a:ea typeface="+mn-ea"/>
                <a:cs typeface="+mn-cs"/>
              </a:rPr>
              <a:t>queue and decode unit.</a:t>
            </a:r>
          </a:p>
          <a:p>
            <a:endParaRPr kumimoji="1" lang="en-US" sz="1200" b="0" i="0" u="none" strike="noStrike" kern="1200" baseline="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20</a:t>
            </a:fld>
            <a:endParaRPr lang="en-GB" dirty="0"/>
          </a:p>
        </p:txBody>
      </p:sp>
    </p:spTree>
    <p:extLst>
      <p:ext uri="{BB962C8B-B14F-4D97-AF65-F5344CB8AC3E}">
        <p14:creationId xmlns:p14="http://schemas.microsoft.com/office/powerpoint/2010/main" val="409435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This unit helps the instruction fetch unit fetch the</a:t>
            </a:r>
          </a:p>
          <a:p>
            <a:r>
              <a:rPr kumimoji="1" lang="en-US" sz="1200" b="0" i="0" u="none" strike="noStrike" kern="1200" baseline="0" dirty="0" smtClean="0">
                <a:solidFill>
                  <a:schemeClr val="tx1"/>
                </a:solidFill>
                <a:latin typeface="Times New Roman" pitchFamily="-84" charset="0"/>
                <a:ea typeface="+mn-ea"/>
                <a:cs typeface="+mn-cs"/>
              </a:rPr>
              <a:t>most likely instruction to be executed by predicting the various branch types:</a:t>
            </a:r>
          </a:p>
          <a:p>
            <a:r>
              <a:rPr kumimoji="1" lang="en-US" sz="1200" b="0" i="0" u="none" strike="noStrike" kern="1200" baseline="0" dirty="0" smtClean="0">
                <a:solidFill>
                  <a:schemeClr val="tx1"/>
                </a:solidFill>
                <a:latin typeface="Times New Roman" pitchFamily="-84" charset="0"/>
                <a:ea typeface="+mn-ea"/>
                <a:cs typeface="+mn-cs"/>
              </a:rPr>
              <a:t>conditional, indirect, direct, call, and return. The BPU uses dedicated hardware</a:t>
            </a:r>
          </a:p>
          <a:p>
            <a:r>
              <a:rPr kumimoji="1" lang="en-US" sz="1200" b="0" i="0" u="none" strike="noStrike" kern="1200" baseline="0" dirty="0" smtClean="0">
                <a:solidFill>
                  <a:schemeClr val="tx1"/>
                </a:solidFill>
                <a:latin typeface="Times New Roman" pitchFamily="-84" charset="0"/>
                <a:ea typeface="+mn-ea"/>
                <a:cs typeface="+mn-cs"/>
              </a:rPr>
              <a:t>for each branch type. Branch prediction enables the processor to begin executing</a:t>
            </a:r>
          </a:p>
          <a:p>
            <a:r>
              <a:rPr kumimoji="1" lang="en-US" sz="1200" b="0" i="0" u="none" strike="noStrike" kern="1200" baseline="0" dirty="0" smtClean="0">
                <a:solidFill>
                  <a:schemeClr val="tx1"/>
                </a:solidFill>
                <a:latin typeface="Times New Roman" pitchFamily="-84" charset="0"/>
                <a:ea typeface="+mn-ea"/>
                <a:cs typeface="+mn-cs"/>
              </a:rPr>
              <a:t>instructions long before the branch outcome is decided.</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microarchitecture uses a dynamic branch prediction strategy based on the</a:t>
            </a:r>
          </a:p>
          <a:p>
            <a:r>
              <a:rPr kumimoji="1" lang="en-US" sz="1200" b="0" i="0" u="none" strike="noStrike" kern="1200" baseline="0" dirty="0" smtClean="0">
                <a:solidFill>
                  <a:schemeClr val="tx1"/>
                </a:solidFill>
                <a:latin typeface="Times New Roman" pitchFamily="-84" charset="0"/>
                <a:ea typeface="+mn-ea"/>
                <a:cs typeface="+mn-cs"/>
              </a:rPr>
              <a:t>history of recent executions of branch instructions. A branch target buffer (BTB) is</a:t>
            </a:r>
          </a:p>
          <a:p>
            <a:r>
              <a:rPr kumimoji="1" lang="en-US" sz="1200" b="0" i="0" u="none" strike="noStrike" kern="1200" baseline="0" dirty="0" smtClean="0">
                <a:solidFill>
                  <a:schemeClr val="tx1"/>
                </a:solidFill>
                <a:latin typeface="Times New Roman" pitchFamily="-84" charset="0"/>
                <a:ea typeface="+mn-ea"/>
                <a:cs typeface="+mn-cs"/>
              </a:rPr>
              <a:t>maintained that caches information about recently encountered branch instructions.</a:t>
            </a:r>
          </a:p>
          <a:p>
            <a:r>
              <a:rPr kumimoji="1" lang="en-US" sz="1200" b="0" i="0" u="none" strike="noStrike" kern="1200" baseline="0" dirty="0" smtClean="0">
                <a:solidFill>
                  <a:schemeClr val="tx1"/>
                </a:solidFill>
                <a:latin typeface="Times New Roman" pitchFamily="-84" charset="0"/>
                <a:ea typeface="+mn-ea"/>
                <a:cs typeface="+mn-cs"/>
              </a:rPr>
              <a:t>Whenever a branch instruction is encountered in the instruction stream, the BTB</a:t>
            </a:r>
          </a:p>
          <a:p>
            <a:r>
              <a:rPr kumimoji="1" lang="en-US" sz="1200" b="0" i="0" u="none" strike="noStrike" kern="1200" baseline="0" dirty="0" smtClean="0">
                <a:solidFill>
                  <a:schemeClr val="tx1"/>
                </a:solidFill>
                <a:latin typeface="Times New Roman" pitchFamily="-84" charset="0"/>
                <a:ea typeface="+mn-ea"/>
                <a:cs typeface="+mn-cs"/>
              </a:rPr>
              <a:t>is checked. If an entry already exists in the BTB, then the instruction unit is guided</a:t>
            </a:r>
          </a:p>
          <a:p>
            <a:r>
              <a:rPr kumimoji="1" lang="en-US" sz="1200" b="0" i="0" u="none" strike="noStrike" kern="1200" baseline="0" dirty="0" smtClean="0">
                <a:solidFill>
                  <a:schemeClr val="tx1"/>
                </a:solidFill>
                <a:latin typeface="Times New Roman" pitchFamily="-84" charset="0"/>
                <a:ea typeface="+mn-ea"/>
                <a:cs typeface="+mn-cs"/>
              </a:rPr>
              <a:t>by the history information for that entry in determining whether to predict that the</a:t>
            </a:r>
          </a:p>
          <a:p>
            <a:r>
              <a:rPr kumimoji="1" lang="en-US" sz="1200" b="0" i="0" u="none" strike="noStrike" kern="1200" baseline="0" dirty="0" smtClean="0">
                <a:solidFill>
                  <a:schemeClr val="tx1"/>
                </a:solidFill>
                <a:latin typeface="Times New Roman" pitchFamily="-84" charset="0"/>
                <a:ea typeface="+mn-ea"/>
                <a:cs typeface="+mn-cs"/>
              </a:rPr>
              <a:t>branch is taken. If a branch is predicted, then the branch destination address associated</a:t>
            </a:r>
          </a:p>
          <a:p>
            <a:r>
              <a:rPr kumimoji="1" lang="en-US" sz="1200" b="0" i="0" u="none" strike="noStrike" kern="1200" baseline="0" dirty="0" smtClean="0">
                <a:solidFill>
                  <a:schemeClr val="tx1"/>
                </a:solidFill>
                <a:latin typeface="Times New Roman" pitchFamily="-84" charset="0"/>
                <a:ea typeface="+mn-ea"/>
                <a:cs typeface="+mn-cs"/>
              </a:rPr>
              <a:t>with this entry is used for prefetching the branch target instruction.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Once the instruction is executed, the history portion of the appropriate entry</a:t>
            </a:r>
          </a:p>
          <a:p>
            <a:r>
              <a:rPr kumimoji="1" lang="en-US" sz="1200" b="0" i="0" u="none" strike="noStrike" kern="1200" baseline="0" dirty="0" smtClean="0">
                <a:solidFill>
                  <a:schemeClr val="tx1"/>
                </a:solidFill>
                <a:latin typeface="Times New Roman" pitchFamily="-84" charset="0"/>
                <a:ea typeface="+mn-ea"/>
                <a:cs typeface="+mn-cs"/>
              </a:rPr>
              <a:t>is updated to reflect the result of the branch instruction. If this instruction is not</a:t>
            </a:r>
          </a:p>
          <a:p>
            <a:r>
              <a:rPr kumimoji="1" lang="en-US" sz="1200" b="0" i="0" u="none" strike="noStrike" kern="1200" baseline="0" dirty="0" smtClean="0">
                <a:solidFill>
                  <a:schemeClr val="tx1"/>
                </a:solidFill>
                <a:latin typeface="Times New Roman" pitchFamily="-84" charset="0"/>
                <a:ea typeface="+mn-ea"/>
                <a:cs typeface="+mn-cs"/>
              </a:rPr>
              <a:t>represented in the BTB, then the address of this instruction is loaded into an entry</a:t>
            </a:r>
          </a:p>
          <a:p>
            <a:r>
              <a:rPr kumimoji="1" lang="en-US" sz="1200" b="0" i="0" u="none" strike="noStrike" kern="1200" baseline="0" dirty="0" smtClean="0">
                <a:solidFill>
                  <a:schemeClr val="tx1"/>
                </a:solidFill>
                <a:latin typeface="Times New Roman" pitchFamily="-84" charset="0"/>
                <a:ea typeface="+mn-ea"/>
                <a:cs typeface="+mn-cs"/>
              </a:rPr>
              <a:t>in the BTB; if necessary, an older entry is deleted.</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description of the preceding two paragraphs fits, in general terms, the</a:t>
            </a:r>
          </a:p>
          <a:p>
            <a:r>
              <a:rPr kumimoji="1" lang="en-US" sz="1200" b="0" i="0" u="none" strike="noStrike" kern="1200" baseline="0" dirty="0" smtClean="0">
                <a:solidFill>
                  <a:schemeClr val="tx1"/>
                </a:solidFill>
                <a:latin typeface="Times New Roman" pitchFamily="-84" charset="0"/>
                <a:ea typeface="+mn-ea"/>
                <a:cs typeface="+mn-cs"/>
              </a:rPr>
              <a:t>branch prediction strategy used on the original Pentium model, as well as the later</a:t>
            </a:r>
          </a:p>
          <a:p>
            <a:r>
              <a:rPr kumimoji="1" lang="en-US" sz="1200" b="0" i="0" u="none" strike="noStrike" kern="1200" baseline="0" dirty="0" smtClean="0">
                <a:solidFill>
                  <a:schemeClr val="tx1"/>
                </a:solidFill>
                <a:latin typeface="Times New Roman" pitchFamily="-84" charset="0"/>
                <a:ea typeface="+mn-ea"/>
                <a:cs typeface="+mn-cs"/>
              </a:rPr>
              <a:t> Pentium models, including current Intel models. However, in the case of the Pentium,</a:t>
            </a:r>
          </a:p>
          <a:p>
            <a:r>
              <a:rPr kumimoji="1" lang="en-US" sz="1200" b="0" i="0" u="none" strike="noStrike" kern="1200" baseline="0" dirty="0" smtClean="0">
                <a:solidFill>
                  <a:schemeClr val="tx1"/>
                </a:solidFill>
                <a:latin typeface="Times New Roman" pitchFamily="-84" charset="0"/>
                <a:ea typeface="+mn-ea"/>
                <a:cs typeface="+mn-cs"/>
              </a:rPr>
              <a:t>a relatively simple 2-bit history scheme is used. The later models have much</a:t>
            </a:r>
          </a:p>
          <a:p>
            <a:r>
              <a:rPr kumimoji="1" lang="en-US" sz="1200" b="0" i="0" u="none" strike="noStrike" kern="1200" baseline="0" dirty="0" smtClean="0">
                <a:solidFill>
                  <a:schemeClr val="tx1"/>
                </a:solidFill>
                <a:latin typeface="Times New Roman" pitchFamily="-84" charset="0"/>
                <a:ea typeface="+mn-ea"/>
                <a:cs typeface="+mn-cs"/>
              </a:rPr>
              <a:t>longer pipelines (14 stages for the Intel Core Microarchitecture compared with</a:t>
            </a:r>
          </a:p>
          <a:p>
            <a:r>
              <a:rPr kumimoji="1" lang="en-US" sz="1200" b="0" i="0" u="none" strike="noStrike" kern="1200" baseline="0" dirty="0" smtClean="0">
                <a:solidFill>
                  <a:schemeClr val="tx1"/>
                </a:solidFill>
                <a:latin typeface="Times New Roman" pitchFamily="-84" charset="0"/>
                <a:ea typeface="+mn-ea"/>
                <a:cs typeface="+mn-cs"/>
              </a:rPr>
              <a:t>5 stages for the Pentium) and therefore the penalty for </a:t>
            </a:r>
            <a:r>
              <a:rPr kumimoji="1" lang="en-US" sz="1200" b="0" i="0" u="none" strike="noStrike" kern="1200" baseline="0" dirty="0" err="1" smtClean="0">
                <a:solidFill>
                  <a:schemeClr val="tx1"/>
                </a:solidFill>
                <a:latin typeface="Times New Roman" pitchFamily="-84" charset="0"/>
                <a:ea typeface="+mn-ea"/>
                <a:cs typeface="+mn-cs"/>
              </a:rPr>
              <a:t>misprediction</a:t>
            </a:r>
            <a:r>
              <a:rPr kumimoji="1" lang="en-US" sz="1200" b="0" i="0" u="none" strike="noStrike" kern="1200" baseline="0" dirty="0" smtClean="0">
                <a:solidFill>
                  <a:schemeClr val="tx1"/>
                </a:solidFill>
                <a:latin typeface="Times New Roman" pitchFamily="-84" charset="0"/>
                <a:ea typeface="+mn-ea"/>
                <a:cs typeface="+mn-cs"/>
              </a:rPr>
              <a:t> is greater.</a:t>
            </a:r>
          </a:p>
          <a:p>
            <a:r>
              <a:rPr kumimoji="1" lang="en-US" sz="1200" b="0" i="0" u="none" strike="noStrike" kern="1200" baseline="0" dirty="0" smtClean="0">
                <a:solidFill>
                  <a:schemeClr val="tx1"/>
                </a:solidFill>
                <a:latin typeface="Times New Roman" pitchFamily="-84" charset="0"/>
                <a:ea typeface="+mn-ea"/>
                <a:cs typeface="+mn-cs"/>
              </a:rPr>
              <a:t>Accordingly, the later models use a more elaborate branch prediction scheme with</a:t>
            </a:r>
          </a:p>
          <a:p>
            <a:r>
              <a:rPr kumimoji="1" lang="en-US" sz="1200" b="0" i="0" u="none" strike="noStrike" kern="1200" baseline="0" dirty="0" smtClean="0">
                <a:solidFill>
                  <a:schemeClr val="tx1"/>
                </a:solidFill>
                <a:latin typeface="Times New Roman" pitchFamily="-84" charset="0"/>
                <a:ea typeface="+mn-ea"/>
                <a:cs typeface="+mn-cs"/>
              </a:rPr>
              <a:t>more history bits to reduce the </a:t>
            </a:r>
            <a:r>
              <a:rPr kumimoji="1" lang="en-US" sz="1200" b="0" i="0" u="none" strike="noStrike" kern="1200" baseline="0" dirty="0" err="1" smtClean="0">
                <a:solidFill>
                  <a:schemeClr val="tx1"/>
                </a:solidFill>
                <a:latin typeface="Times New Roman" pitchFamily="-84" charset="0"/>
                <a:ea typeface="+mn-ea"/>
                <a:cs typeface="+mn-cs"/>
              </a:rPr>
              <a:t>misprediction</a:t>
            </a:r>
            <a:r>
              <a:rPr kumimoji="1" lang="en-US" sz="1200" b="0" i="0" u="none" strike="noStrike" kern="1200" baseline="0" dirty="0" smtClean="0">
                <a:solidFill>
                  <a:schemeClr val="tx1"/>
                </a:solidFill>
                <a:latin typeface="Times New Roman" pitchFamily="-84" charset="0"/>
                <a:ea typeface="+mn-ea"/>
                <a:cs typeface="+mn-cs"/>
              </a:rPr>
              <a:t> rate.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Conditional branches that do not have a history in the BTB are predicted</a:t>
            </a:r>
          </a:p>
          <a:p>
            <a:r>
              <a:rPr kumimoji="1" lang="en-US" sz="1200" b="0" i="0" u="none" strike="noStrike" kern="1200" baseline="0" dirty="0" smtClean="0">
                <a:solidFill>
                  <a:schemeClr val="tx1"/>
                </a:solidFill>
                <a:latin typeface="Times New Roman" pitchFamily="-84" charset="0"/>
                <a:ea typeface="+mn-ea"/>
                <a:cs typeface="+mn-cs"/>
              </a:rPr>
              <a:t>using a static prediction algorithm, according to the following rules: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branch addresses that are not instruction pointer (IP) relative, predict</a:t>
            </a:r>
          </a:p>
          <a:p>
            <a:r>
              <a:rPr kumimoji="1" lang="en-US" sz="1200" b="0" i="0" u="none" strike="noStrike" kern="1200" baseline="0" dirty="0" smtClean="0">
                <a:solidFill>
                  <a:schemeClr val="tx1"/>
                </a:solidFill>
                <a:latin typeface="Times New Roman" pitchFamily="-84" charset="0"/>
                <a:ea typeface="+mn-ea"/>
                <a:cs typeface="+mn-cs"/>
              </a:rPr>
              <a:t>taken if the branch is a return and not taken otherwise.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IP-relative backward conditional branches, predict taken. This rule</a:t>
            </a:r>
          </a:p>
          <a:p>
            <a:r>
              <a:rPr kumimoji="1" lang="en-US" sz="1200" b="0" i="0" u="none" strike="noStrike" kern="1200" baseline="0" dirty="0" smtClean="0">
                <a:solidFill>
                  <a:schemeClr val="tx1"/>
                </a:solidFill>
                <a:latin typeface="Times New Roman" pitchFamily="-84" charset="0"/>
                <a:ea typeface="+mn-ea"/>
                <a:cs typeface="+mn-cs"/>
              </a:rPr>
              <a:t>reflects the typical behavior of loops.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IP-relative forward conditional branches, predict not taken.</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21</a:t>
            </a:fld>
            <a:endParaRPr lang="en-GB" dirty="0"/>
          </a:p>
        </p:txBody>
      </p:sp>
    </p:spTree>
    <p:extLst>
      <p:ext uri="{BB962C8B-B14F-4D97-AF65-F5344CB8AC3E}">
        <p14:creationId xmlns:p14="http://schemas.microsoft.com/office/powerpoint/2010/main" val="8832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instruction fetch unit comprises the instruction translation </a:t>
            </a:r>
            <a:r>
              <a:rPr kumimoji="1" lang="en-US" sz="1200" b="0" i="0" u="none" strike="noStrike" kern="1200" baseline="0" dirty="0" err="1" smtClean="0">
                <a:solidFill>
                  <a:schemeClr val="tx1"/>
                </a:solidFill>
                <a:latin typeface="Times New Roman" pitchFamily="-84" charset="0"/>
                <a:ea typeface="+mn-ea"/>
                <a:cs typeface="+mn-cs"/>
              </a:rPr>
              <a:t>lookaside</a:t>
            </a:r>
            <a:r>
              <a:rPr kumimoji="1" lang="en-US" sz="1200" b="0" i="0" u="none" strike="noStrike" kern="1200" baseline="0" dirty="0" smtClean="0">
                <a:solidFill>
                  <a:schemeClr val="tx1"/>
                </a:solidFill>
                <a:latin typeface="Times New Roman" pitchFamily="-84" charset="0"/>
                <a:ea typeface="+mn-ea"/>
                <a:cs typeface="+mn-cs"/>
              </a:rPr>
              <a:t> buffer (ITLB), an instruction</a:t>
            </a:r>
          </a:p>
          <a:p>
            <a:r>
              <a:rPr kumimoji="1" lang="en-US" sz="1200" b="0" i="0" u="none" strike="noStrike" kern="1200" baseline="0" dirty="0" err="1" smtClean="0">
                <a:solidFill>
                  <a:schemeClr val="tx1"/>
                </a:solidFill>
                <a:latin typeface="Times New Roman" pitchFamily="-84" charset="0"/>
                <a:ea typeface="+mn-ea"/>
                <a:cs typeface="+mn-cs"/>
              </a:rPr>
              <a:t>prefetcher</a:t>
            </a:r>
            <a:r>
              <a:rPr kumimoji="1" lang="en-US" sz="1200" b="0" i="0" u="none" strike="noStrike" kern="1200" baseline="0" dirty="0" smtClean="0">
                <a:solidFill>
                  <a:schemeClr val="tx1"/>
                </a:solidFill>
                <a:latin typeface="Times New Roman" pitchFamily="-84" charset="0"/>
                <a:ea typeface="+mn-ea"/>
                <a:cs typeface="+mn-cs"/>
              </a:rPr>
              <a:t>, the instruction cache, and 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logic.</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Instruction fetch is performed from an L1 instruction cache. When an L1 cache</a:t>
            </a:r>
          </a:p>
          <a:p>
            <a:r>
              <a:rPr kumimoji="1" lang="en-US" sz="1200" b="0" i="0" u="none" strike="noStrike" kern="1200" baseline="0" dirty="0" smtClean="0">
                <a:solidFill>
                  <a:schemeClr val="tx1"/>
                </a:solidFill>
                <a:latin typeface="Times New Roman" pitchFamily="-84" charset="0"/>
                <a:ea typeface="+mn-ea"/>
                <a:cs typeface="+mn-cs"/>
              </a:rPr>
              <a:t>miss occurs, the in-order front end feeds new instructions into the L1 cache from the</a:t>
            </a:r>
          </a:p>
          <a:p>
            <a:r>
              <a:rPr kumimoji="1" lang="en-US" sz="1200" b="0" i="0" u="none" strike="noStrike" kern="1200" baseline="0" dirty="0" smtClean="0">
                <a:solidFill>
                  <a:schemeClr val="tx1"/>
                </a:solidFill>
                <a:latin typeface="Times New Roman" pitchFamily="-84" charset="0"/>
                <a:ea typeface="+mn-ea"/>
                <a:cs typeface="+mn-cs"/>
              </a:rPr>
              <a:t>L2 cache 64 bytes at a time. As a default, instructions are fetched sequentially, so</a:t>
            </a:r>
          </a:p>
          <a:p>
            <a:r>
              <a:rPr kumimoji="1" lang="en-US" sz="1200" b="0" i="0" u="none" strike="noStrike" kern="1200" baseline="0" dirty="0" smtClean="0">
                <a:solidFill>
                  <a:schemeClr val="tx1"/>
                </a:solidFill>
                <a:latin typeface="Times New Roman" pitchFamily="-84" charset="0"/>
                <a:ea typeface="+mn-ea"/>
                <a:cs typeface="+mn-cs"/>
              </a:rPr>
              <a:t>that each L2 cache line fetch includes the next instruction to be fetched. Branch</a:t>
            </a:r>
          </a:p>
          <a:p>
            <a:r>
              <a:rPr kumimoji="1" lang="en-US" sz="1200" b="0" i="0" u="none" strike="noStrike" kern="1200" baseline="0" dirty="0" smtClean="0">
                <a:solidFill>
                  <a:schemeClr val="tx1"/>
                </a:solidFill>
                <a:latin typeface="Times New Roman" pitchFamily="-84" charset="0"/>
                <a:ea typeface="+mn-ea"/>
                <a:cs typeface="+mn-cs"/>
              </a:rPr>
              <a:t>prediction via the branch prediction unit may alter this sequential fetch operation.</a:t>
            </a:r>
          </a:p>
          <a:p>
            <a:r>
              <a:rPr kumimoji="1" lang="en-US" sz="1200" b="0" i="0" u="none" strike="noStrike" kern="1200" baseline="0" dirty="0" smtClean="0">
                <a:solidFill>
                  <a:schemeClr val="tx1"/>
                </a:solidFill>
                <a:latin typeface="Times New Roman" pitchFamily="-84" charset="0"/>
                <a:ea typeface="+mn-ea"/>
                <a:cs typeface="+mn-cs"/>
              </a:rPr>
              <a:t>The ITLB translates the linear IP address given it into physical addresses needed to</a:t>
            </a:r>
          </a:p>
          <a:p>
            <a:r>
              <a:rPr kumimoji="1" lang="en-US" sz="1200" b="0" i="0" u="none" strike="noStrike" kern="1200" baseline="0" dirty="0" smtClean="0">
                <a:solidFill>
                  <a:schemeClr val="tx1"/>
                </a:solidFill>
                <a:latin typeface="Times New Roman" pitchFamily="-84" charset="0"/>
                <a:ea typeface="+mn-ea"/>
                <a:cs typeface="+mn-cs"/>
              </a:rPr>
              <a:t>access the L2 cache. Static branch prediction in the front end is used to determine</a:t>
            </a:r>
          </a:p>
          <a:p>
            <a:r>
              <a:rPr kumimoji="1" lang="en-US" sz="1200" b="0" i="0" u="none" strike="noStrike" kern="1200" baseline="0" dirty="0" smtClean="0">
                <a:solidFill>
                  <a:schemeClr val="tx1"/>
                </a:solidFill>
                <a:latin typeface="Times New Roman" pitchFamily="-84" charset="0"/>
                <a:ea typeface="+mn-ea"/>
                <a:cs typeface="+mn-cs"/>
              </a:rPr>
              <a:t>which instructions to fetch next.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accepts the sixteen bytes from the instruction cache or</a:t>
            </a:r>
          </a:p>
          <a:p>
            <a:r>
              <a:rPr kumimoji="1" lang="en-US" sz="1200" b="0" i="0" u="none" strike="noStrike" kern="1200" baseline="0" dirty="0" smtClean="0">
                <a:solidFill>
                  <a:schemeClr val="tx1"/>
                </a:solidFill>
                <a:latin typeface="Times New Roman" pitchFamily="-84" charset="0"/>
                <a:ea typeface="+mn-ea"/>
                <a:cs typeface="+mn-cs"/>
              </a:rPr>
              <a:t>prefetch buffers and carries out the following tasks: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Determine the length of the instructions.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Decode all prefixes associated with instructions.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Mark various properties of instructions for the decoders (for example, “is</a:t>
            </a:r>
          </a:p>
          <a:p>
            <a:r>
              <a:rPr kumimoji="1" lang="en-US" sz="1200" b="0" i="0" u="none" strike="noStrike" kern="1200" baseline="0" dirty="0" smtClean="0">
                <a:solidFill>
                  <a:schemeClr val="tx1"/>
                </a:solidFill>
                <a:latin typeface="Times New Roman" pitchFamily="-84" charset="0"/>
                <a:ea typeface="+mn-ea"/>
                <a:cs typeface="+mn-cs"/>
              </a:rPr>
              <a:t>branch”).</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can write up to six instructions per cycle into the instruction</a:t>
            </a:r>
          </a:p>
          <a:p>
            <a:r>
              <a:rPr kumimoji="1" lang="en-US" sz="1200" b="0" i="0" u="none" strike="noStrike" kern="1200" baseline="0" dirty="0" smtClean="0">
                <a:solidFill>
                  <a:schemeClr val="tx1"/>
                </a:solidFill>
                <a:latin typeface="Times New Roman" pitchFamily="-84" charset="0"/>
                <a:ea typeface="+mn-ea"/>
                <a:cs typeface="+mn-cs"/>
              </a:rPr>
              <a:t>queue. If a fetch contains more than six instructions, the </a:t>
            </a:r>
            <a:r>
              <a:rPr kumimoji="1" lang="en-US" sz="1200" b="0" i="0" u="none" strike="noStrike" kern="1200" baseline="0" dirty="0" err="1" smtClean="0">
                <a:solidFill>
                  <a:schemeClr val="tx1"/>
                </a:solidFill>
                <a:latin typeface="Times New Roman" pitchFamily="-84" charset="0"/>
                <a:ea typeface="+mn-ea"/>
                <a:cs typeface="+mn-cs"/>
              </a:rPr>
              <a:t>predecoder</a:t>
            </a:r>
            <a:r>
              <a:rPr kumimoji="1" lang="en-US" sz="1200" b="0" i="0" u="none" strike="noStrike" kern="1200" baseline="0" dirty="0" smtClean="0">
                <a:solidFill>
                  <a:schemeClr val="tx1"/>
                </a:solidFill>
                <a:latin typeface="Times New Roman" pitchFamily="-84" charset="0"/>
                <a:ea typeface="+mn-ea"/>
                <a:cs typeface="+mn-cs"/>
              </a:rPr>
              <a:t> continues to</a:t>
            </a:r>
          </a:p>
          <a:p>
            <a:r>
              <a:rPr kumimoji="1" lang="en-US" sz="1200" b="0" i="0" u="none" strike="noStrike" kern="1200" baseline="0" dirty="0" smtClean="0">
                <a:solidFill>
                  <a:schemeClr val="tx1"/>
                </a:solidFill>
                <a:latin typeface="Times New Roman" pitchFamily="-84" charset="0"/>
                <a:ea typeface="+mn-ea"/>
                <a:cs typeface="+mn-cs"/>
              </a:rPr>
              <a:t>decode up to six instructions per cycle until all instructions in the fetch are written</a:t>
            </a:r>
          </a:p>
          <a:p>
            <a:r>
              <a:rPr kumimoji="1" lang="en-US" sz="1200" b="0" i="0" u="none" strike="noStrike" kern="1200" baseline="0" dirty="0" smtClean="0">
                <a:solidFill>
                  <a:schemeClr val="tx1"/>
                </a:solidFill>
                <a:latin typeface="Times New Roman" pitchFamily="-84" charset="0"/>
                <a:ea typeface="+mn-ea"/>
                <a:cs typeface="+mn-cs"/>
              </a:rPr>
              <a:t>to the instruction queue. Subsequent fetches can only enter </a:t>
            </a:r>
            <a:r>
              <a:rPr kumimoji="1" lang="en-US" sz="1200" b="0" i="0" u="none" strike="noStrike" kern="1200" baseline="0" dirty="0" err="1" smtClean="0">
                <a:solidFill>
                  <a:schemeClr val="tx1"/>
                </a:solidFill>
                <a:latin typeface="Times New Roman" pitchFamily="-84" charset="0"/>
                <a:ea typeface="+mn-ea"/>
                <a:cs typeface="+mn-cs"/>
              </a:rPr>
              <a:t>predecoding</a:t>
            </a:r>
            <a:r>
              <a:rPr kumimoji="1" lang="en-US" sz="1200" b="0" i="0" u="none" strike="noStrike" kern="1200" baseline="0" dirty="0" smtClean="0">
                <a:solidFill>
                  <a:schemeClr val="tx1"/>
                </a:solidFill>
                <a:latin typeface="Times New Roman" pitchFamily="-84" charset="0"/>
                <a:ea typeface="+mn-ea"/>
                <a:cs typeface="+mn-cs"/>
              </a:rPr>
              <a:t> after the</a:t>
            </a:r>
          </a:p>
          <a:p>
            <a:r>
              <a:rPr kumimoji="1" lang="en-US" sz="1200" b="0" i="0" u="none" strike="noStrike" kern="1200" baseline="0" dirty="0" smtClean="0">
                <a:solidFill>
                  <a:schemeClr val="tx1"/>
                </a:solidFill>
                <a:latin typeface="Times New Roman" pitchFamily="-84" charset="0"/>
                <a:ea typeface="+mn-ea"/>
                <a:cs typeface="+mn-cs"/>
              </a:rPr>
              <a:t>current fetch completes.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22</a:t>
            </a:fld>
            <a:endParaRPr lang="en-GB" dirty="0"/>
          </a:p>
        </p:txBody>
      </p:sp>
    </p:spTree>
    <p:extLst>
      <p:ext uri="{BB962C8B-B14F-4D97-AF65-F5344CB8AC3E}">
        <p14:creationId xmlns:p14="http://schemas.microsoft.com/office/powerpoint/2010/main" val="600415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Fetched instructions are placed in</a:t>
            </a:r>
          </a:p>
          <a:p>
            <a:r>
              <a:rPr kumimoji="1" lang="en-US" sz="1200" b="0" i="0" u="none" strike="noStrike" kern="1200" baseline="0" dirty="0" smtClean="0">
                <a:solidFill>
                  <a:schemeClr val="tx1"/>
                </a:solidFill>
                <a:latin typeface="Times New Roman" pitchFamily="-84" charset="0"/>
                <a:ea typeface="+mn-ea"/>
                <a:cs typeface="+mn-cs"/>
              </a:rPr>
              <a:t>an instruction queue. From there, the decode unit scans the bytes to determine</a:t>
            </a:r>
          </a:p>
          <a:p>
            <a:r>
              <a:rPr kumimoji="1" lang="en-US" sz="1200" b="0" i="0" u="none" strike="noStrike" kern="1200" baseline="0" dirty="0" smtClean="0">
                <a:solidFill>
                  <a:schemeClr val="tx1"/>
                </a:solidFill>
                <a:latin typeface="Times New Roman" pitchFamily="-84" charset="0"/>
                <a:ea typeface="+mn-ea"/>
                <a:cs typeface="+mn-cs"/>
              </a:rPr>
              <a:t>instruction boundaries; this is a necessary operation because of the variable length of</a:t>
            </a:r>
          </a:p>
          <a:p>
            <a:r>
              <a:rPr kumimoji="1" lang="en-US" sz="1200" b="0" i="0" u="none" strike="noStrike" kern="1200" baseline="0" dirty="0" smtClean="0">
                <a:solidFill>
                  <a:schemeClr val="tx1"/>
                </a:solidFill>
                <a:latin typeface="Times New Roman" pitchFamily="-84" charset="0"/>
                <a:ea typeface="+mn-ea"/>
                <a:cs typeface="+mn-cs"/>
              </a:rPr>
              <a:t>x86 instructions. The decoder translates each machine instruction into from one to four</a:t>
            </a:r>
          </a:p>
          <a:p>
            <a:r>
              <a:rPr kumimoji="1" lang="en-US" sz="1200" b="0" i="0" u="none" strike="noStrike" kern="1200" baseline="0" dirty="0" smtClean="0">
                <a:solidFill>
                  <a:schemeClr val="tx1"/>
                </a:solidFill>
                <a:latin typeface="Times New Roman" pitchFamily="-84" charset="0"/>
                <a:ea typeface="+mn-ea"/>
                <a:cs typeface="+mn-cs"/>
              </a:rPr>
              <a:t>micro-ops, each of which is a 118-bit RISC instruction. Note for comparison that most</a:t>
            </a:r>
          </a:p>
          <a:p>
            <a:r>
              <a:rPr kumimoji="1" lang="en-US" sz="1200" b="0" i="0" u="none" strike="noStrike" kern="1200" baseline="0" dirty="0" smtClean="0">
                <a:solidFill>
                  <a:schemeClr val="tx1"/>
                </a:solidFill>
                <a:latin typeface="Times New Roman" pitchFamily="-84" charset="0"/>
                <a:ea typeface="+mn-ea"/>
                <a:cs typeface="+mn-cs"/>
              </a:rPr>
              <a:t>pure RISC machines have an instruction length of just 32 bits. The longer micro-op</a:t>
            </a:r>
          </a:p>
          <a:p>
            <a:r>
              <a:rPr kumimoji="1" lang="en-US" sz="1200" b="0" i="0" u="none" strike="noStrike" kern="1200" baseline="0" dirty="0" smtClean="0">
                <a:solidFill>
                  <a:schemeClr val="tx1"/>
                </a:solidFill>
                <a:latin typeface="Times New Roman" pitchFamily="-84" charset="0"/>
                <a:ea typeface="+mn-ea"/>
                <a:cs typeface="+mn-cs"/>
              </a:rPr>
              <a:t>length is required to accommodate the more complex x86 instructions. Nevertheless, the</a:t>
            </a:r>
          </a:p>
          <a:p>
            <a:r>
              <a:rPr kumimoji="1" lang="en-US" sz="1200" b="0" i="0" u="none" strike="noStrike" kern="1200" baseline="0" dirty="0" smtClean="0">
                <a:solidFill>
                  <a:schemeClr val="tx1"/>
                </a:solidFill>
                <a:latin typeface="Times New Roman" pitchFamily="-84" charset="0"/>
                <a:ea typeface="+mn-ea"/>
                <a:cs typeface="+mn-cs"/>
              </a:rPr>
              <a:t>micro-ops are easier to manage than the original instructions from which they derive.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 few instructions require more than four micro-ops. These instructions are</a:t>
            </a:r>
          </a:p>
          <a:p>
            <a:r>
              <a:rPr kumimoji="1" lang="en-US" sz="1200" b="0" i="0" u="none" strike="noStrike" kern="1200" baseline="0" dirty="0" smtClean="0">
                <a:solidFill>
                  <a:schemeClr val="tx1"/>
                </a:solidFill>
                <a:latin typeface="Times New Roman" pitchFamily="-84" charset="0"/>
                <a:ea typeface="+mn-ea"/>
                <a:cs typeface="+mn-cs"/>
              </a:rPr>
              <a:t>transferred to microcode ROM, which contains the series of micro-ops (five or more)</a:t>
            </a:r>
          </a:p>
          <a:p>
            <a:r>
              <a:rPr kumimoji="1" lang="en-US" sz="1200" b="0" i="0" u="none" strike="noStrike" kern="1200" baseline="0" dirty="0" smtClean="0">
                <a:solidFill>
                  <a:schemeClr val="tx1"/>
                </a:solidFill>
                <a:latin typeface="Times New Roman" pitchFamily="-84" charset="0"/>
                <a:ea typeface="+mn-ea"/>
                <a:cs typeface="+mn-cs"/>
              </a:rPr>
              <a:t>associated with a complex machine instruction. For example, a string instruction may</a:t>
            </a:r>
          </a:p>
          <a:p>
            <a:r>
              <a:rPr kumimoji="1" lang="en-US" sz="1200" b="0" i="0" u="none" strike="noStrike" kern="1200" baseline="0" dirty="0" smtClean="0">
                <a:solidFill>
                  <a:schemeClr val="tx1"/>
                </a:solidFill>
                <a:latin typeface="Times New Roman" pitchFamily="-84" charset="0"/>
                <a:ea typeface="+mn-ea"/>
                <a:cs typeface="+mn-cs"/>
              </a:rPr>
              <a:t>translate into a very large (even hundreds), repetitive sequence of micro-ops. Thus, the</a:t>
            </a:r>
          </a:p>
          <a:p>
            <a:r>
              <a:rPr kumimoji="1" lang="en-US" sz="1200" b="0" i="0" u="none" strike="noStrike" kern="1200" baseline="0" dirty="0" smtClean="0">
                <a:solidFill>
                  <a:schemeClr val="tx1"/>
                </a:solidFill>
                <a:latin typeface="Times New Roman" pitchFamily="-84" charset="0"/>
                <a:ea typeface="+mn-ea"/>
                <a:cs typeface="+mn-cs"/>
              </a:rPr>
              <a:t>microcode ROM is a </a:t>
            </a:r>
            <a:r>
              <a:rPr kumimoji="1" lang="en-US" sz="1200" b="0" i="0" u="none" strike="noStrike" kern="1200" baseline="0" dirty="0" err="1" smtClean="0">
                <a:solidFill>
                  <a:schemeClr val="tx1"/>
                </a:solidFill>
                <a:latin typeface="Times New Roman" pitchFamily="-84" charset="0"/>
                <a:ea typeface="+mn-ea"/>
                <a:cs typeface="+mn-cs"/>
              </a:rPr>
              <a:t>microprogrammed</a:t>
            </a:r>
            <a:r>
              <a:rPr kumimoji="1" lang="en-US" sz="1200" b="0" i="0" u="none" strike="noStrike" kern="1200" baseline="0" dirty="0" smtClean="0">
                <a:solidFill>
                  <a:schemeClr val="tx1"/>
                </a:solidFill>
                <a:latin typeface="Times New Roman" pitchFamily="-84" charset="0"/>
                <a:ea typeface="+mn-ea"/>
                <a:cs typeface="+mn-cs"/>
              </a:rPr>
              <a:t> control unit in the sense discussed in Part Six.</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resulting micro-op sequence is delivered to the rename/allocator module.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23</a:t>
            </a:fld>
            <a:endParaRPr lang="en-GB" dirty="0"/>
          </a:p>
        </p:txBody>
      </p:sp>
    </p:spTree>
    <p:extLst>
      <p:ext uri="{BB962C8B-B14F-4D97-AF65-F5344CB8AC3E}">
        <p14:creationId xmlns:p14="http://schemas.microsoft.com/office/powerpoint/2010/main" val="3526252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This part of the processor reorders micro-ops to allow them to execute as quickly as</a:t>
            </a:r>
          </a:p>
          <a:p>
            <a:r>
              <a:rPr kumimoji="1" lang="en-US" sz="1200" b="0" i="0" u="none" strike="noStrike" kern="1200" baseline="0" dirty="0" smtClean="0">
                <a:solidFill>
                  <a:schemeClr val="tx1"/>
                </a:solidFill>
                <a:latin typeface="Times New Roman" pitchFamily="-84" charset="0"/>
                <a:ea typeface="+mn-ea"/>
                <a:cs typeface="+mn-cs"/>
              </a:rPr>
              <a:t>their input operands are ready.</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allocate stage allocates resources required for execution. It</a:t>
            </a:r>
          </a:p>
          <a:p>
            <a:r>
              <a:rPr kumimoji="1" lang="en-US" sz="1200" b="0" i="0" u="none" strike="noStrike" kern="1200" baseline="0" dirty="0" smtClean="0">
                <a:solidFill>
                  <a:schemeClr val="tx1"/>
                </a:solidFill>
                <a:latin typeface="Times New Roman" pitchFamily="-84" charset="0"/>
                <a:ea typeface="+mn-ea"/>
                <a:cs typeface="+mn-cs"/>
              </a:rPr>
              <a:t>performs the following functions: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If a needed resource, such as a register, is unavailable for one of the three</a:t>
            </a:r>
          </a:p>
          <a:p>
            <a:r>
              <a:rPr kumimoji="1" lang="en-US" sz="1200" b="0" i="0" u="none" strike="noStrike" kern="1200" baseline="0" dirty="0" smtClean="0">
                <a:solidFill>
                  <a:schemeClr val="tx1"/>
                </a:solidFill>
                <a:latin typeface="Times New Roman" pitchFamily="-84" charset="0"/>
                <a:ea typeface="+mn-ea"/>
                <a:cs typeface="+mn-cs"/>
              </a:rPr>
              <a:t>micro-ops arriving at the allocator during a clock cycle, the allocator stalls the</a:t>
            </a:r>
          </a:p>
          <a:p>
            <a:r>
              <a:rPr kumimoji="1" lang="en-US" sz="1200" b="0" i="0" u="none" strike="noStrike" kern="1200" baseline="0" dirty="0" smtClean="0">
                <a:solidFill>
                  <a:schemeClr val="tx1"/>
                </a:solidFill>
                <a:latin typeface="Times New Roman" pitchFamily="-84" charset="0"/>
                <a:ea typeface="+mn-ea"/>
                <a:cs typeface="+mn-cs"/>
              </a:rPr>
              <a:t>pipeline.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a reorder buffer (ROB) entry, which tracks the completion</a:t>
            </a:r>
          </a:p>
          <a:p>
            <a:r>
              <a:rPr kumimoji="1" lang="en-US" sz="1200" b="0" i="0" u="none" strike="noStrike" kern="1200" baseline="0" dirty="0" smtClean="0">
                <a:solidFill>
                  <a:schemeClr val="tx1"/>
                </a:solidFill>
                <a:latin typeface="Times New Roman" pitchFamily="-84" charset="0"/>
                <a:ea typeface="+mn-ea"/>
                <a:cs typeface="+mn-cs"/>
              </a:rPr>
              <a:t>status of one of the 126 micro-ops that could be in process at any time.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one of the 128 integer or floating-point register entries</a:t>
            </a:r>
          </a:p>
          <a:p>
            <a:r>
              <a:rPr kumimoji="1" lang="en-US" sz="1200" b="0" i="0" u="none" strike="noStrike" kern="1200" baseline="0" dirty="0" smtClean="0">
                <a:solidFill>
                  <a:schemeClr val="tx1"/>
                </a:solidFill>
                <a:latin typeface="Times New Roman" pitchFamily="-84" charset="0"/>
                <a:ea typeface="+mn-ea"/>
                <a:cs typeface="+mn-cs"/>
              </a:rPr>
              <a:t>for the result data value of the micro-op, and possibly a load or store buffer</a:t>
            </a:r>
          </a:p>
          <a:p>
            <a:r>
              <a:rPr kumimoji="1" lang="en-US" sz="1200" b="0" i="0" u="none" strike="noStrike" kern="1200" baseline="0" dirty="0" smtClean="0">
                <a:solidFill>
                  <a:schemeClr val="tx1"/>
                </a:solidFill>
                <a:latin typeface="Times New Roman" pitchFamily="-84" charset="0"/>
                <a:ea typeface="+mn-ea"/>
                <a:cs typeface="+mn-cs"/>
              </a:rPr>
              <a:t>used to track one of the 48 loads or 24 stores in the machine pipeline.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an entry in one of the two micro-op queues in front of</a:t>
            </a:r>
          </a:p>
          <a:p>
            <a:r>
              <a:rPr kumimoji="1" lang="en-US" sz="1200" b="0" i="0" u="none" strike="noStrike" kern="1200" baseline="0" dirty="0" smtClean="0">
                <a:solidFill>
                  <a:schemeClr val="tx1"/>
                </a:solidFill>
                <a:latin typeface="Times New Roman" pitchFamily="-84" charset="0"/>
                <a:ea typeface="+mn-ea"/>
                <a:cs typeface="+mn-cs"/>
              </a:rPr>
              <a:t>the instruction schedulers.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24</a:t>
            </a:fld>
            <a:endParaRPr lang="en-GB" dirty="0"/>
          </a:p>
        </p:txBody>
      </p:sp>
    </p:spTree>
    <p:extLst>
      <p:ext uri="{BB962C8B-B14F-4D97-AF65-F5344CB8AC3E}">
        <p14:creationId xmlns:p14="http://schemas.microsoft.com/office/powerpoint/2010/main" val="315079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ROB is a circular buffer that can hold up to 126 micro-ops and also contains</a:t>
            </a:r>
          </a:p>
          <a:p>
            <a:r>
              <a:rPr kumimoji="1" lang="en-US" sz="1200" b="0" i="0" u="none" strike="noStrike" kern="1200" baseline="0" dirty="0" smtClean="0">
                <a:solidFill>
                  <a:schemeClr val="tx1"/>
                </a:solidFill>
                <a:latin typeface="Times New Roman" pitchFamily="-84" charset="0"/>
                <a:ea typeface="+mn-ea"/>
                <a:cs typeface="+mn-cs"/>
              </a:rPr>
              <a:t>the 128 hardware registers. Each buffer entry consists of the following fields: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State:  Indicates whether this micro-op is scheduled for execution, has been dispatched</a:t>
            </a:r>
          </a:p>
          <a:p>
            <a:r>
              <a:rPr kumimoji="1" lang="en-US" sz="1200" b="0" i="0" u="none" strike="noStrike" kern="1200" baseline="0" dirty="0" smtClean="0">
                <a:solidFill>
                  <a:schemeClr val="tx1"/>
                </a:solidFill>
                <a:latin typeface="Times New Roman" pitchFamily="-84" charset="0"/>
                <a:ea typeface="+mn-ea"/>
                <a:cs typeface="+mn-cs"/>
              </a:rPr>
              <a:t>for execution, or has completed execution and is ready for retirement.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Memory Address:  The address of the Pentium instruction that generated the</a:t>
            </a:r>
          </a:p>
          <a:p>
            <a:r>
              <a:rPr kumimoji="1" lang="en-US" sz="1200" b="0" i="0" u="none" strike="noStrike" kern="1200" baseline="0" dirty="0" smtClean="0">
                <a:solidFill>
                  <a:schemeClr val="tx1"/>
                </a:solidFill>
                <a:latin typeface="Times New Roman" pitchFamily="-84" charset="0"/>
                <a:ea typeface="+mn-ea"/>
                <a:cs typeface="+mn-cs"/>
              </a:rPr>
              <a:t>micro-op.</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Micro-op:  The actual operation.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Alias Register:  If the micro-op references one of the 16 architectural registers,</a:t>
            </a:r>
          </a:p>
          <a:p>
            <a:r>
              <a:rPr kumimoji="1" lang="en-US" sz="1200" b="0" i="0" u="none" strike="noStrike" kern="1200" baseline="0" dirty="0" smtClean="0">
                <a:solidFill>
                  <a:schemeClr val="tx1"/>
                </a:solidFill>
                <a:latin typeface="Times New Roman" pitchFamily="-84" charset="0"/>
                <a:ea typeface="+mn-ea"/>
                <a:cs typeface="+mn-cs"/>
              </a:rPr>
              <a:t>this entry redirects that reference to one of the 128 hardware registers.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Micro-ops enter the ROB in order. Micro-ops are then dispatched from the</a:t>
            </a:r>
          </a:p>
          <a:p>
            <a:r>
              <a:rPr kumimoji="1" lang="en-US" sz="1200" b="0" i="0" u="none" strike="noStrike" kern="1200" baseline="0" dirty="0" smtClean="0">
                <a:solidFill>
                  <a:schemeClr val="tx1"/>
                </a:solidFill>
                <a:latin typeface="Times New Roman" pitchFamily="-84" charset="0"/>
                <a:ea typeface="+mn-ea"/>
                <a:cs typeface="+mn-cs"/>
              </a:rPr>
              <a:t>ROB to the Dispatch/Execute unit out of order. The criterion for dispatch is that the</a:t>
            </a:r>
          </a:p>
          <a:p>
            <a:r>
              <a:rPr kumimoji="1" lang="en-US" sz="1200" b="0" i="0" u="none" strike="noStrike" kern="1200" baseline="0" dirty="0" smtClean="0">
                <a:solidFill>
                  <a:schemeClr val="tx1"/>
                </a:solidFill>
                <a:latin typeface="Times New Roman" pitchFamily="-84" charset="0"/>
                <a:ea typeface="+mn-ea"/>
                <a:cs typeface="+mn-cs"/>
              </a:rPr>
              <a:t>appropriate execution unit and all necessary data items required for this micro-op</a:t>
            </a:r>
          </a:p>
          <a:p>
            <a:r>
              <a:rPr kumimoji="1" lang="en-US" sz="1200" b="0" i="0" u="none" strike="noStrike" kern="1200" baseline="0" dirty="0" smtClean="0">
                <a:solidFill>
                  <a:schemeClr val="tx1"/>
                </a:solidFill>
                <a:latin typeface="Times New Roman" pitchFamily="-84" charset="0"/>
                <a:ea typeface="+mn-ea"/>
                <a:cs typeface="+mn-cs"/>
              </a:rPr>
              <a:t>are available. Finally, micro-ops are retired from the ROB in order. To accomplish</a:t>
            </a:r>
          </a:p>
          <a:p>
            <a:r>
              <a:rPr kumimoji="1" lang="en-US" sz="1200" b="0" i="0" u="none" strike="noStrike" kern="1200" baseline="0" dirty="0" smtClean="0">
                <a:solidFill>
                  <a:schemeClr val="tx1"/>
                </a:solidFill>
                <a:latin typeface="Times New Roman" pitchFamily="-84" charset="0"/>
                <a:ea typeface="+mn-ea"/>
                <a:cs typeface="+mn-cs"/>
              </a:rPr>
              <a:t>in-order retirement, micro-ops are retired oldest first after each micro-op has been</a:t>
            </a:r>
          </a:p>
          <a:p>
            <a:r>
              <a:rPr kumimoji="1" lang="en-US" sz="1200" b="0" i="0" u="none" strike="noStrike" kern="1200" baseline="0" dirty="0" smtClean="0">
                <a:solidFill>
                  <a:schemeClr val="tx1"/>
                </a:solidFill>
                <a:latin typeface="Times New Roman" pitchFamily="-84" charset="0"/>
                <a:ea typeface="+mn-ea"/>
                <a:cs typeface="+mn-cs"/>
              </a:rPr>
              <a:t>designated as ready for retirement.</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25</a:t>
            </a:fld>
            <a:endParaRPr lang="en-GB" dirty="0"/>
          </a:p>
        </p:txBody>
      </p:sp>
    </p:spTree>
    <p:extLst>
      <p:ext uri="{BB962C8B-B14F-4D97-AF65-F5344CB8AC3E}">
        <p14:creationId xmlns:p14="http://schemas.microsoft.com/office/powerpoint/2010/main" val="235134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The rename stage remaps references to the 16 architectural</a:t>
            </a:r>
          </a:p>
          <a:p>
            <a:r>
              <a:rPr kumimoji="1" lang="en-US" sz="1200" b="0" i="0" u="none" strike="noStrike" kern="1200" baseline="0" dirty="0" smtClean="0">
                <a:solidFill>
                  <a:schemeClr val="tx1"/>
                </a:solidFill>
                <a:latin typeface="Times New Roman" pitchFamily="-84" charset="0"/>
                <a:ea typeface="+mn-ea"/>
                <a:cs typeface="+mn-cs"/>
              </a:rPr>
              <a:t>registers (8 floating-point registers, plus EAX, EBX, ECX, EDX, ESI, EDI, EBP,</a:t>
            </a:r>
          </a:p>
          <a:p>
            <a:r>
              <a:rPr kumimoji="1" lang="en-US" sz="1200" b="0" i="0" u="none" strike="noStrike" kern="1200" baseline="0" dirty="0" smtClean="0">
                <a:solidFill>
                  <a:schemeClr val="tx1"/>
                </a:solidFill>
                <a:latin typeface="Times New Roman" pitchFamily="-84" charset="0"/>
                <a:ea typeface="+mn-ea"/>
                <a:cs typeface="+mn-cs"/>
              </a:rPr>
              <a:t>and ESP) into a set of 128 physical registers. The stage removes false dependencies</a:t>
            </a:r>
          </a:p>
          <a:p>
            <a:r>
              <a:rPr kumimoji="1" lang="en-US" sz="1200" b="0" i="0" u="none" strike="noStrike" kern="1200" baseline="0" dirty="0" smtClean="0">
                <a:solidFill>
                  <a:schemeClr val="tx1"/>
                </a:solidFill>
                <a:latin typeface="Times New Roman" pitchFamily="-84" charset="0"/>
                <a:ea typeface="+mn-ea"/>
                <a:cs typeface="+mn-cs"/>
              </a:rPr>
              <a:t>caused by a limited number of architectural registers while preserving the true data</a:t>
            </a:r>
          </a:p>
          <a:p>
            <a:r>
              <a:rPr kumimoji="1" lang="en-US" sz="1200" b="0" i="0" u="none" strike="noStrike" kern="1200" baseline="0" dirty="0" smtClean="0">
                <a:solidFill>
                  <a:schemeClr val="tx1"/>
                </a:solidFill>
                <a:latin typeface="Times New Roman" pitchFamily="-84" charset="0"/>
                <a:ea typeface="+mn-ea"/>
                <a:cs typeface="+mn-cs"/>
              </a:rPr>
              <a:t>dependencies (reads after writes).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schedulers are responsible for retrieving micro-ops from the micro-op queues </a:t>
            </a:r>
          </a:p>
          <a:p>
            <a:r>
              <a:rPr kumimoji="1" lang="en-US" sz="1200" b="0" i="0" u="none" strike="noStrike" kern="1200" baseline="0" dirty="0" smtClean="0">
                <a:solidFill>
                  <a:schemeClr val="tx1"/>
                </a:solidFill>
                <a:latin typeface="Times New Roman" pitchFamily="-84" charset="0"/>
                <a:ea typeface="+mn-ea"/>
                <a:cs typeface="+mn-cs"/>
              </a:rPr>
              <a:t>and dispatching these for execution. Each scheduler looks for micro-ops in whose </a:t>
            </a:r>
          </a:p>
          <a:p>
            <a:r>
              <a:rPr kumimoji="1" lang="en-US" sz="1200" b="0" i="0" u="none" strike="noStrike" kern="1200" baseline="0" dirty="0" smtClean="0">
                <a:solidFill>
                  <a:schemeClr val="tx1"/>
                </a:solidFill>
                <a:latin typeface="Times New Roman" pitchFamily="-84" charset="0"/>
                <a:ea typeface="+mn-ea"/>
                <a:cs typeface="+mn-cs"/>
              </a:rPr>
              <a:t>status indicates that the micro-op has</a:t>
            </a:r>
          </a:p>
          <a:p>
            <a:r>
              <a:rPr kumimoji="1" lang="en-US" sz="1200" b="0" i="0" u="none" strike="noStrike" kern="1200" baseline="0" dirty="0" smtClean="0">
                <a:solidFill>
                  <a:schemeClr val="tx1"/>
                </a:solidFill>
                <a:latin typeface="Times New Roman" pitchFamily="-84" charset="0"/>
                <a:ea typeface="+mn-ea"/>
                <a:cs typeface="+mn-cs"/>
              </a:rPr>
              <a:t>all of its operands. If the execution unit needed by that micro-op is available, then</a:t>
            </a:r>
          </a:p>
          <a:p>
            <a:r>
              <a:rPr kumimoji="1" lang="en-US" sz="1200" b="0" i="0" u="none" strike="noStrike" kern="1200" baseline="0" dirty="0" smtClean="0">
                <a:solidFill>
                  <a:schemeClr val="tx1"/>
                </a:solidFill>
                <a:latin typeface="Times New Roman" pitchFamily="-84" charset="0"/>
                <a:ea typeface="+mn-ea"/>
                <a:cs typeface="+mn-cs"/>
              </a:rPr>
              <a:t>the scheduler fetches the micro-op and dispatches it to the appropriate execution</a:t>
            </a:r>
          </a:p>
          <a:p>
            <a:r>
              <a:rPr kumimoji="1" lang="en-US" sz="1200" b="0" i="0" u="none" strike="noStrike" kern="1200" baseline="0" dirty="0" smtClean="0">
                <a:solidFill>
                  <a:schemeClr val="tx1"/>
                </a:solidFill>
                <a:latin typeface="Times New Roman" pitchFamily="-84" charset="0"/>
                <a:ea typeface="+mn-ea"/>
                <a:cs typeface="+mn-cs"/>
              </a:rPr>
              <a:t>unit. Up to six micro-ops can be dispatched in one cycle. If more than one micro-op is</a:t>
            </a:r>
          </a:p>
          <a:p>
            <a:r>
              <a:rPr kumimoji="1" lang="en-US" sz="1200" b="0" i="0" u="none" strike="noStrike" kern="1200" baseline="0" dirty="0" smtClean="0">
                <a:solidFill>
                  <a:schemeClr val="tx1"/>
                </a:solidFill>
                <a:latin typeface="Times New Roman" pitchFamily="-84" charset="0"/>
                <a:ea typeface="+mn-ea"/>
                <a:cs typeface="+mn-cs"/>
              </a:rPr>
              <a:t>available for a given execution unit, then the scheduler dispatches them in sequence</a:t>
            </a:r>
          </a:p>
          <a:p>
            <a:r>
              <a:rPr kumimoji="1" lang="en-US" sz="1200" b="0" i="0" u="none" strike="noStrike" kern="1200" baseline="0" dirty="0" smtClean="0">
                <a:solidFill>
                  <a:schemeClr val="tx1"/>
                </a:solidFill>
                <a:latin typeface="Times New Roman" pitchFamily="-84" charset="0"/>
                <a:ea typeface="+mn-ea"/>
                <a:cs typeface="+mn-cs"/>
              </a:rPr>
              <a:t>from the queue. This is a sort of FIFO discipline that favors in-order execution, but</a:t>
            </a:r>
          </a:p>
          <a:p>
            <a:r>
              <a:rPr kumimoji="1" lang="en-US" sz="1200" b="0" i="0" u="none" strike="noStrike" kern="1200" baseline="0" dirty="0" smtClean="0">
                <a:solidFill>
                  <a:schemeClr val="tx1"/>
                </a:solidFill>
                <a:latin typeface="Times New Roman" pitchFamily="-84" charset="0"/>
                <a:ea typeface="+mn-ea"/>
                <a:cs typeface="+mn-cs"/>
              </a:rPr>
              <a:t>by this time the instruction stream has been so rearranged by dependencies and</a:t>
            </a:r>
          </a:p>
          <a:p>
            <a:r>
              <a:rPr kumimoji="1" lang="en-US" sz="1200" b="0" i="0" u="none" strike="noStrike" kern="1200" baseline="0" dirty="0" smtClean="0">
                <a:solidFill>
                  <a:schemeClr val="tx1"/>
                </a:solidFill>
                <a:latin typeface="Times New Roman" pitchFamily="-84" charset="0"/>
                <a:ea typeface="+mn-ea"/>
                <a:cs typeface="+mn-cs"/>
              </a:rPr>
              <a:t>branches that it is substantially out of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Four ports attach the schedulers to the execution units. Port 0 is used for both</a:t>
            </a:r>
          </a:p>
          <a:p>
            <a:r>
              <a:rPr kumimoji="1" lang="en-US" sz="1200" b="0" i="0" u="none" strike="noStrike" kern="1200" baseline="0" dirty="0" smtClean="0">
                <a:solidFill>
                  <a:schemeClr val="tx1"/>
                </a:solidFill>
                <a:latin typeface="Times New Roman" pitchFamily="-84" charset="0"/>
                <a:ea typeface="+mn-ea"/>
                <a:cs typeface="+mn-cs"/>
              </a:rPr>
              <a:t>integer and floating-point instructions, with the exception of simple integer operations</a:t>
            </a:r>
          </a:p>
          <a:p>
            <a:r>
              <a:rPr kumimoji="1" lang="en-US" sz="1200" b="0" i="0" u="none" strike="noStrike" kern="1200" baseline="0" dirty="0" smtClean="0">
                <a:solidFill>
                  <a:schemeClr val="tx1"/>
                </a:solidFill>
                <a:latin typeface="Times New Roman" pitchFamily="-84" charset="0"/>
                <a:ea typeface="+mn-ea"/>
                <a:cs typeface="+mn-cs"/>
              </a:rPr>
              <a:t>and the handling of branch </a:t>
            </a:r>
            <a:r>
              <a:rPr kumimoji="1" lang="en-US" sz="1200" b="0" i="0" u="none" strike="noStrike" kern="1200" baseline="0" dirty="0" err="1" smtClean="0">
                <a:solidFill>
                  <a:schemeClr val="tx1"/>
                </a:solidFill>
                <a:latin typeface="Times New Roman" pitchFamily="-84" charset="0"/>
                <a:ea typeface="+mn-ea"/>
                <a:cs typeface="+mn-cs"/>
              </a:rPr>
              <a:t>mispredictions</a:t>
            </a:r>
            <a:r>
              <a:rPr kumimoji="1" lang="en-US" sz="1200" b="0" i="0" u="none" strike="noStrike" kern="1200" baseline="0" dirty="0" smtClean="0">
                <a:solidFill>
                  <a:schemeClr val="tx1"/>
                </a:solidFill>
                <a:latin typeface="Times New Roman" pitchFamily="-84" charset="0"/>
                <a:ea typeface="+mn-ea"/>
                <a:cs typeface="+mn-cs"/>
              </a:rPr>
              <a:t>, which are allocated to Port 1. In</a:t>
            </a:r>
          </a:p>
          <a:p>
            <a:r>
              <a:rPr kumimoji="1" lang="en-US" sz="1200" b="0" i="0" u="none" strike="noStrike" kern="1200" baseline="0" dirty="0" smtClean="0">
                <a:solidFill>
                  <a:schemeClr val="tx1"/>
                </a:solidFill>
                <a:latin typeface="Times New Roman" pitchFamily="-84" charset="0"/>
                <a:ea typeface="+mn-ea"/>
                <a:cs typeface="+mn-cs"/>
              </a:rPr>
              <a:t>addition, MMX execution units are allocated between these two ports. The remaining</a:t>
            </a:r>
          </a:p>
          <a:p>
            <a:r>
              <a:rPr kumimoji="1" lang="en-US" sz="1200" b="0" i="0" u="none" strike="noStrike" kern="1200" baseline="0" dirty="0" smtClean="0">
                <a:solidFill>
                  <a:schemeClr val="tx1"/>
                </a:solidFill>
                <a:latin typeface="Times New Roman" pitchFamily="-84" charset="0"/>
                <a:ea typeface="+mn-ea"/>
                <a:cs typeface="+mn-cs"/>
              </a:rPr>
              <a:t>ports are for memory loads and stores.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After resource allocation and register renaming, micro-ops</a:t>
            </a:r>
          </a:p>
          <a:p>
            <a:r>
              <a:rPr kumimoji="1" lang="en-US" sz="1200" b="0" i="0" u="none" strike="noStrike" kern="1200" baseline="0" dirty="0" smtClean="0">
                <a:solidFill>
                  <a:schemeClr val="tx1"/>
                </a:solidFill>
                <a:latin typeface="Times New Roman" pitchFamily="-84" charset="0"/>
                <a:ea typeface="+mn-ea"/>
                <a:cs typeface="+mn-cs"/>
              </a:rPr>
              <a:t>are placed in one of two micro-op queues, where they are held until there is</a:t>
            </a:r>
          </a:p>
          <a:p>
            <a:r>
              <a:rPr kumimoji="1" lang="en-US" sz="1200" b="0" i="0" u="none" strike="noStrike" kern="1200" baseline="0" dirty="0" smtClean="0">
                <a:solidFill>
                  <a:schemeClr val="tx1"/>
                </a:solidFill>
                <a:latin typeface="Times New Roman" pitchFamily="-84" charset="0"/>
                <a:ea typeface="+mn-ea"/>
                <a:cs typeface="+mn-cs"/>
              </a:rPr>
              <a:t>room in the schedulers. One of the two queues is for memory operations (loads</a:t>
            </a:r>
          </a:p>
          <a:p>
            <a:r>
              <a:rPr kumimoji="1" lang="en-US" sz="1200" b="0" i="0" u="none" strike="noStrike" kern="1200" baseline="0" dirty="0" smtClean="0">
                <a:solidFill>
                  <a:schemeClr val="tx1"/>
                </a:solidFill>
                <a:latin typeface="Times New Roman" pitchFamily="-84" charset="0"/>
                <a:ea typeface="+mn-ea"/>
                <a:cs typeface="+mn-cs"/>
              </a:rPr>
              <a:t>and stores) and the other for micro-ops that do not involve memory references.</a:t>
            </a:r>
          </a:p>
          <a:p>
            <a:r>
              <a:rPr kumimoji="1" lang="en-US" sz="1200" b="0" i="0" u="none" strike="noStrike" kern="1200" baseline="0" dirty="0" smtClean="0">
                <a:solidFill>
                  <a:schemeClr val="tx1"/>
                </a:solidFill>
                <a:latin typeface="Times New Roman" pitchFamily="-84" charset="0"/>
                <a:ea typeface="+mn-ea"/>
                <a:cs typeface="+mn-cs"/>
              </a:rPr>
              <a:t>Each queue obeys a FIFO (first-in-first-out) discipline, but no order is maintained</a:t>
            </a:r>
          </a:p>
          <a:p>
            <a:r>
              <a:rPr kumimoji="1" lang="en-US" sz="1200" b="0" i="0" u="none" strike="noStrike" kern="1200" baseline="0" dirty="0" smtClean="0">
                <a:solidFill>
                  <a:schemeClr val="tx1"/>
                </a:solidFill>
                <a:latin typeface="Times New Roman" pitchFamily="-84" charset="0"/>
                <a:ea typeface="+mn-ea"/>
                <a:cs typeface="+mn-cs"/>
              </a:rPr>
              <a:t>between queues. That is, a micro-op may be read out of one queue out of order</a:t>
            </a:r>
          </a:p>
          <a:p>
            <a:r>
              <a:rPr kumimoji="1" lang="en-US" sz="1200" b="0" i="0" u="none" strike="noStrike" kern="1200" baseline="0" dirty="0" smtClean="0">
                <a:solidFill>
                  <a:schemeClr val="tx1"/>
                </a:solidFill>
                <a:latin typeface="Times New Roman" pitchFamily="-84" charset="0"/>
                <a:ea typeface="+mn-ea"/>
                <a:cs typeface="+mn-cs"/>
              </a:rPr>
              <a:t>with respect to micro-ops in the other queue. This provides greater flexibility to</a:t>
            </a:r>
          </a:p>
          <a:p>
            <a:r>
              <a:rPr kumimoji="1" lang="en-US" sz="1200" b="0" i="0" u="none" strike="noStrike" kern="1200" baseline="0" dirty="0" smtClean="0">
                <a:solidFill>
                  <a:schemeClr val="tx1"/>
                </a:solidFill>
                <a:latin typeface="Times New Roman" pitchFamily="-84" charset="0"/>
                <a:ea typeface="+mn-ea"/>
                <a:cs typeface="+mn-cs"/>
              </a:rPr>
              <a:t>the schedulers.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integer and floating-point register files are the source for pending operations by</a:t>
            </a:r>
          </a:p>
          <a:p>
            <a:r>
              <a:rPr kumimoji="1" lang="en-US" sz="1200" b="0" i="0" u="none" strike="noStrike" kern="1200" baseline="0" dirty="0" smtClean="0">
                <a:solidFill>
                  <a:schemeClr val="tx1"/>
                </a:solidFill>
                <a:latin typeface="Times New Roman" pitchFamily="-84" charset="0"/>
                <a:ea typeface="+mn-ea"/>
                <a:cs typeface="+mn-cs"/>
              </a:rPr>
              <a:t>the execution units. The execution units retrieve values from the register files as well</a:t>
            </a:r>
          </a:p>
          <a:p>
            <a:r>
              <a:rPr kumimoji="1" lang="en-US" sz="1200" b="0" i="0" u="none" strike="noStrike" kern="1200" baseline="0" dirty="0" smtClean="0">
                <a:solidFill>
                  <a:schemeClr val="tx1"/>
                </a:solidFill>
                <a:latin typeface="Times New Roman" pitchFamily="-84" charset="0"/>
                <a:ea typeface="+mn-ea"/>
                <a:cs typeface="+mn-cs"/>
              </a:rPr>
              <a:t>as from the L1 data cache. A separate pipeline stage is used to compute flags (e.g.,</a:t>
            </a:r>
          </a:p>
          <a:p>
            <a:r>
              <a:rPr kumimoji="1" lang="en-US" sz="1200" b="0" i="0" u="none" strike="noStrike" kern="1200" baseline="0" dirty="0" smtClean="0">
                <a:solidFill>
                  <a:schemeClr val="tx1"/>
                </a:solidFill>
                <a:latin typeface="Times New Roman" pitchFamily="-84" charset="0"/>
                <a:ea typeface="+mn-ea"/>
                <a:cs typeface="+mn-cs"/>
              </a:rPr>
              <a:t>zero, negative); these are typically the input to a branch instruction.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 subsequent pipeline stage performs branch checking. This function compares</a:t>
            </a:r>
          </a:p>
          <a:p>
            <a:r>
              <a:rPr kumimoji="1" lang="en-US" sz="1200" b="0" i="0" u="none" strike="noStrike" kern="1200" baseline="0" dirty="0" smtClean="0">
                <a:solidFill>
                  <a:schemeClr val="tx1"/>
                </a:solidFill>
                <a:latin typeface="Times New Roman" pitchFamily="-84" charset="0"/>
                <a:ea typeface="+mn-ea"/>
                <a:cs typeface="+mn-cs"/>
              </a:rPr>
              <a:t>the actual branch result with the prediction. If a branch prediction turns out</a:t>
            </a:r>
          </a:p>
          <a:p>
            <a:r>
              <a:rPr kumimoji="1" lang="en-US" sz="1200" b="0" i="0" u="none" strike="noStrike" kern="1200" baseline="0" dirty="0" smtClean="0">
                <a:solidFill>
                  <a:schemeClr val="tx1"/>
                </a:solidFill>
                <a:latin typeface="Times New Roman" pitchFamily="-84" charset="0"/>
                <a:ea typeface="+mn-ea"/>
                <a:cs typeface="+mn-cs"/>
              </a:rPr>
              <a:t>to have been wrong, then there are micro-operations in various stages of processing</a:t>
            </a:r>
          </a:p>
          <a:p>
            <a:r>
              <a:rPr kumimoji="1" lang="en-US" sz="1200" b="0" i="0" u="none" strike="noStrike" kern="1200" baseline="0" dirty="0" smtClean="0">
                <a:solidFill>
                  <a:schemeClr val="tx1"/>
                </a:solidFill>
                <a:latin typeface="Times New Roman" pitchFamily="-84" charset="0"/>
                <a:ea typeface="+mn-ea"/>
                <a:cs typeface="+mn-cs"/>
              </a:rPr>
              <a:t>that must be removed from the pipeline. The proper branch destination is then provided</a:t>
            </a:r>
          </a:p>
          <a:p>
            <a:r>
              <a:rPr kumimoji="1" lang="en-US" sz="1200" b="0" i="0" u="none" strike="noStrike" kern="1200" baseline="0" dirty="0" smtClean="0">
                <a:solidFill>
                  <a:schemeClr val="tx1"/>
                </a:solidFill>
                <a:latin typeface="Times New Roman" pitchFamily="-84" charset="0"/>
                <a:ea typeface="+mn-ea"/>
                <a:cs typeface="+mn-cs"/>
              </a:rPr>
              <a:t>to the Branch Predictor during a drive stage, which restarts the whole pipeline</a:t>
            </a:r>
          </a:p>
          <a:p>
            <a:r>
              <a:rPr kumimoji="1" lang="en-US" sz="1200" b="0" i="0" u="none" strike="noStrike" kern="1200" baseline="0" dirty="0" smtClean="0">
                <a:solidFill>
                  <a:schemeClr val="tx1"/>
                </a:solidFill>
                <a:latin typeface="Times New Roman" pitchFamily="-84" charset="0"/>
                <a:ea typeface="+mn-ea"/>
                <a:cs typeface="+mn-cs"/>
              </a:rPr>
              <a:t>from the new target address.</a:t>
            </a: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26</a:t>
            </a:fld>
            <a:endParaRPr lang="en-GB" dirty="0"/>
          </a:p>
        </p:txBody>
      </p:sp>
    </p:spTree>
    <p:extLst>
      <p:ext uri="{BB962C8B-B14F-4D97-AF65-F5344CB8AC3E}">
        <p14:creationId xmlns:p14="http://schemas.microsoft.com/office/powerpoint/2010/main" val="488255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b="0" i="0" u="none" strike="noStrike" kern="1200" baseline="0" dirty="0" smtClean="0">
                <a:solidFill>
                  <a:schemeClr val="tx1"/>
                </a:solidFill>
                <a:latin typeface="Times New Roman" pitchFamily="-84" charset="0"/>
                <a:ea typeface="+mn-ea"/>
                <a:cs typeface="+mn-cs"/>
              </a:rPr>
              <a:t> Recent implementations of the ARM architecture have seen the introduction of</a:t>
            </a:r>
          </a:p>
          <a:p>
            <a:r>
              <a:rPr kumimoji="1" lang="en-US" sz="1200" b="0" i="0" u="none" strike="noStrike" kern="1200" baseline="0" dirty="0" smtClean="0">
                <a:solidFill>
                  <a:schemeClr val="tx1"/>
                </a:solidFill>
                <a:latin typeface="Times New Roman" pitchFamily="-84" charset="0"/>
                <a:ea typeface="+mn-ea"/>
                <a:cs typeface="+mn-cs"/>
              </a:rPr>
              <a:t>superscalar techniques in the instruction pipeline. In this section, we focus on the</a:t>
            </a:r>
          </a:p>
          <a:p>
            <a:r>
              <a:rPr kumimoji="1" lang="en-US" sz="1200" b="0" i="0" u="none" strike="noStrike" kern="1200" baseline="0" dirty="0" smtClean="0">
                <a:solidFill>
                  <a:schemeClr val="tx1"/>
                </a:solidFill>
                <a:latin typeface="Times New Roman" pitchFamily="-84" charset="0"/>
                <a:ea typeface="+mn-ea"/>
                <a:cs typeface="+mn-cs"/>
              </a:rPr>
              <a:t>ARM Cortex-A8, which provides a good example of a RISC-based superscalar</a:t>
            </a:r>
          </a:p>
          <a:p>
            <a:r>
              <a:rPr kumimoji="1" lang="en-US" sz="1200" b="0" i="0" u="none" strike="noStrike" kern="1200" baseline="0" dirty="0" smtClean="0">
                <a:solidFill>
                  <a:schemeClr val="tx1"/>
                </a:solidFill>
                <a:latin typeface="Times New Roman" pitchFamily="-84" charset="0"/>
                <a:ea typeface="+mn-ea"/>
                <a:cs typeface="+mn-cs"/>
              </a:rPr>
              <a:t>design.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Cortex-A8 is in the ARM family of processors that ARM refers to as</a:t>
            </a:r>
          </a:p>
          <a:p>
            <a:r>
              <a:rPr kumimoji="1" lang="en-US" sz="1200" b="0" i="0" u="none" strike="noStrike" kern="1200" baseline="0" dirty="0" smtClean="0">
                <a:solidFill>
                  <a:schemeClr val="tx1"/>
                </a:solidFill>
                <a:latin typeface="Times New Roman" pitchFamily="-84" charset="0"/>
                <a:ea typeface="+mn-ea"/>
                <a:cs typeface="+mn-cs"/>
              </a:rPr>
              <a:t>application processors. An ARM application processor is an embedded processor</a:t>
            </a:r>
          </a:p>
          <a:p>
            <a:r>
              <a:rPr kumimoji="1" lang="en-US" sz="1200" b="0" i="0" u="none" strike="noStrike" kern="1200" baseline="0" dirty="0" smtClean="0">
                <a:solidFill>
                  <a:schemeClr val="tx1"/>
                </a:solidFill>
                <a:latin typeface="Times New Roman" pitchFamily="-84" charset="0"/>
                <a:ea typeface="+mn-ea"/>
                <a:cs typeface="+mn-cs"/>
              </a:rPr>
              <a:t>running complex operating systems for wireless, consumer and imaging applications.</a:t>
            </a:r>
          </a:p>
          <a:p>
            <a:r>
              <a:rPr kumimoji="1" lang="en-US" sz="1200" b="0" i="0" u="none" strike="noStrike" kern="1200" baseline="0" dirty="0" smtClean="0">
                <a:solidFill>
                  <a:schemeClr val="tx1"/>
                </a:solidFill>
                <a:latin typeface="Times New Roman" pitchFamily="-84" charset="0"/>
                <a:ea typeface="+mn-ea"/>
                <a:cs typeface="+mn-cs"/>
              </a:rPr>
              <a:t>The Cortex-A8 targets a wide variety of mobile and consumer applications</a:t>
            </a:r>
          </a:p>
          <a:p>
            <a:r>
              <a:rPr kumimoji="1" lang="en-US" sz="1200" b="0" i="0" u="none" strike="noStrike" kern="1200" baseline="0" dirty="0" smtClean="0">
                <a:solidFill>
                  <a:schemeClr val="tx1"/>
                </a:solidFill>
                <a:latin typeface="Times New Roman" pitchFamily="-84" charset="0"/>
                <a:ea typeface="+mn-ea"/>
                <a:cs typeface="+mn-cs"/>
              </a:rPr>
              <a:t>including mobile phones, set-top boxes, gaming consoles and automotive navigation/</a:t>
            </a:r>
          </a:p>
          <a:p>
            <a:r>
              <a:rPr kumimoji="1" lang="en-US" sz="1200" b="0" i="0" u="none" strike="noStrike" kern="1200" baseline="0" dirty="0" smtClean="0">
                <a:solidFill>
                  <a:schemeClr val="tx1"/>
                </a:solidFill>
                <a:latin typeface="Times New Roman" pitchFamily="-84" charset="0"/>
                <a:ea typeface="+mn-ea"/>
                <a:cs typeface="+mn-cs"/>
              </a:rPr>
              <a:t>entertainment systems.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16.9 shows a logical view of the Cortex-A8 architecture, emphasizing</a:t>
            </a:r>
          </a:p>
          <a:p>
            <a:r>
              <a:rPr kumimoji="1" lang="en-US" sz="1200" b="0" i="0" u="none" strike="noStrike" kern="1200" baseline="0" dirty="0" smtClean="0">
                <a:solidFill>
                  <a:schemeClr val="tx1"/>
                </a:solidFill>
                <a:latin typeface="Times New Roman" pitchFamily="-84" charset="0"/>
                <a:ea typeface="+mn-ea"/>
                <a:cs typeface="+mn-cs"/>
              </a:rPr>
              <a:t>the flow of instructions among functional units. The main instruction flow is</a:t>
            </a:r>
          </a:p>
          <a:p>
            <a:r>
              <a:rPr kumimoji="1" lang="en-US" sz="1200" b="0" i="0" u="none" strike="noStrike" kern="1200" baseline="0" dirty="0" smtClean="0">
                <a:solidFill>
                  <a:schemeClr val="tx1"/>
                </a:solidFill>
                <a:latin typeface="Times New Roman" pitchFamily="-84" charset="0"/>
                <a:ea typeface="+mn-ea"/>
                <a:cs typeface="+mn-cs"/>
              </a:rPr>
              <a:t>through three functional units that implement a dual, in-order-issue, 13-stage pipeline.</a:t>
            </a:r>
          </a:p>
          <a:p>
            <a:r>
              <a:rPr kumimoji="1" lang="en-US" sz="1200" b="0" i="0" u="none" strike="noStrike" kern="1200" baseline="0" dirty="0" smtClean="0">
                <a:solidFill>
                  <a:schemeClr val="tx1"/>
                </a:solidFill>
                <a:latin typeface="Times New Roman" pitchFamily="-84" charset="0"/>
                <a:ea typeface="+mn-ea"/>
                <a:cs typeface="+mn-cs"/>
              </a:rPr>
              <a:t>The Cortex designers decided to stay with in-order issue to keep additional</a:t>
            </a:r>
          </a:p>
          <a:p>
            <a:r>
              <a:rPr kumimoji="1" lang="en-US" sz="1200" b="0" i="0" u="none" strike="noStrike" kern="1200" baseline="0" dirty="0" smtClean="0">
                <a:solidFill>
                  <a:schemeClr val="tx1"/>
                </a:solidFill>
                <a:latin typeface="Times New Roman" pitchFamily="-84" charset="0"/>
                <a:ea typeface="+mn-ea"/>
                <a:cs typeface="+mn-cs"/>
              </a:rPr>
              <a:t> power required to a minimum. Out-of-order issue and retire  can require extensive</a:t>
            </a:r>
          </a:p>
          <a:p>
            <a:r>
              <a:rPr kumimoji="1" lang="en-US" sz="1200" b="0" i="0" u="none" strike="noStrike" kern="1200" baseline="0" dirty="0" smtClean="0">
                <a:solidFill>
                  <a:schemeClr val="tx1"/>
                </a:solidFill>
                <a:latin typeface="Times New Roman" pitchFamily="-84" charset="0"/>
                <a:ea typeface="+mn-ea"/>
                <a:cs typeface="+mn-cs"/>
              </a:rPr>
              <a:t>amounts of logic consuming extra power.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27</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16.10 shows the details of the main Cortex-A8 pipeline. There is a separate unit for SIMD (single-instruction-multiple-data) unit that implements a 10-stage pipeline.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28</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fetch unit predicts the instruction stream, fetches instructions from the L1 instruction cache, and places the fetched instructions into a buffer for consumption by the decode pipeline. The instruction fetch unit also includes the L1 instruction cache. Because there can be several unresolved branches in the pipe- line, instruction fetches are speculative, meaning there is no guarantee that they are   </a:t>
            </a:r>
            <a:endParaRPr lang="en-US" dirty="0" smtClean="0"/>
          </a:p>
          <a:p>
            <a:r>
              <a:rPr kumimoji="1" lang="en-US" sz="1200" kern="1200" dirty="0" smtClean="0">
                <a:solidFill>
                  <a:schemeClr val="tx1"/>
                </a:solidFill>
                <a:latin typeface="Times New Roman" pitchFamily="-84" charset="0"/>
                <a:ea typeface="+mn-ea"/>
                <a:cs typeface="+mn-cs"/>
              </a:rPr>
              <a:t>executed. A branch or exceptional instruction in the code stream can cause a pipe- line flush, discarding the currently fetched instructions. The instruction fetch unit can fetch up to four instructions per cycle, and goes through the following stages: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F0 </a:t>
            </a:r>
            <a:r>
              <a:rPr kumimoji="1" lang="en-US" sz="1200" kern="1200" dirty="0" smtClean="0">
                <a:solidFill>
                  <a:schemeClr val="tx1"/>
                </a:solidFill>
                <a:latin typeface="Times New Roman" pitchFamily="-84" charset="0"/>
                <a:ea typeface="+mn-ea"/>
                <a:cs typeface="+mn-cs"/>
              </a:rPr>
              <a:t>The address generation unit (AGU) generates a new virtual address. Normally, this address is the next address sequentially from the preceding fetch address. The address can also be a branch target address provided by a branch prediction for a previous instruction. F0 is not counted as part of the 13-stage pipeline, because ARM processors have traditionally defined instruction cache access as the first stage.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F1 </a:t>
            </a:r>
            <a:r>
              <a:rPr kumimoji="1" lang="en-US" sz="1200" kern="1200" dirty="0" smtClean="0">
                <a:solidFill>
                  <a:schemeClr val="tx1"/>
                </a:solidFill>
                <a:latin typeface="Times New Roman" pitchFamily="-84" charset="0"/>
                <a:ea typeface="+mn-ea"/>
                <a:cs typeface="+mn-cs"/>
              </a:rPr>
              <a:t>The calculated address is used to fetch instructions from the L1 instruction cache. In parallel, the fetch address is used to access the branch prediction arrays to determine if the next fetch address should be based on a branch prediction.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F3 </a:t>
            </a:r>
            <a:r>
              <a:rPr kumimoji="1" lang="en-US" sz="1200" kern="1200" dirty="0" smtClean="0">
                <a:solidFill>
                  <a:schemeClr val="tx1"/>
                </a:solidFill>
                <a:latin typeface="Times New Roman" pitchFamily="-84" charset="0"/>
                <a:ea typeface="+mn-ea"/>
                <a:cs typeface="+mn-cs"/>
              </a:rPr>
              <a:t>Instruction data are placed into the instruction queue. If an instruction results in branch prediction, the new target address is sent to the address generation unit.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To minimize the branch penalties typically associated with a deeper pipeline, the Cortex-A8 processor implements a two-level global history branch predictor, consisting of the branch target buffer (BTB) and the global history buffer (GHB). These data structures are accessed in parallel with instruction fetches. The BTB indicates whether or not the current fetch address will return a branch instruction and its branch target address. It contains 512 entries. On a hit in the BTB a branch is predicted and the GHB is accessed. The GHB consists of 4096 2-bit counters that encode the strength and direction information of branches. The GHB is indexed by 10-bit history of the direction of the last ten branches encountered and 4 bits of the PC. In addition to the dynamic branch predictor, a return stack is used to predict subroutine return addresses. The return stack has eight 32-bit entries that store the link register value in r14 and the ARM or Thumb state of the calling function. When a return-type instruction is predicted taken, the return stack provides the last pushed address and state.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instruction fetch unit can fetch and queue up to 12 instructions. It issues instructions to the decode unit two at a time. The queue enables the instruction fetch unit to prefetch ahead of the rest of the integer pipeline and build up a backlog of instructions ready for decoding.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27C18-233E-1446-901C-4CB453772ADF}" type="slidenum">
              <a:rPr lang="en-GB"/>
              <a:pPr/>
              <a:t>3</a:t>
            </a:fld>
            <a:endParaRPr lang="en-GB"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term </a:t>
            </a:r>
            <a:r>
              <a:rPr kumimoji="1" lang="en-US" sz="1200" i="1" kern="1200" dirty="0" smtClean="0">
                <a:solidFill>
                  <a:schemeClr val="tx1"/>
                </a:solidFill>
                <a:latin typeface="Times New Roman" pitchFamily="-84" charset="0"/>
                <a:ea typeface="+mn-ea"/>
                <a:cs typeface="+mn-cs"/>
              </a:rPr>
              <a:t>superscalar, </a:t>
            </a:r>
            <a:r>
              <a:rPr kumimoji="1" lang="en-US" sz="1200" kern="1200" dirty="0" smtClean="0">
                <a:solidFill>
                  <a:schemeClr val="tx1"/>
                </a:solidFill>
                <a:latin typeface="Times New Roman" pitchFamily="-84" charset="0"/>
                <a:ea typeface="+mn-ea"/>
                <a:cs typeface="+mn-cs"/>
              </a:rPr>
              <a:t>first coined in 1987 [AGER87], refers to a machine that is designed to improve the performance of the execution of scalar instructions. In most applications, the bulk of the operations are on scalar quantities. Accordingly, the superscalar approach represents the next step in the evolution of high-performance general-purpose processors.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essence of the superscalar approach is the ability to execute instructions independently and concurrently in different pipelines. The concept can be further exploited by allowing instructions to be executed in an order different from the program order. </a:t>
            </a:r>
            <a:endParaRPr lang="en-US" dirty="0" smtClean="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decode unit decodes and sequences all ARM and Thumb instructions. It has a dual pipeline structure, called </a:t>
            </a:r>
            <a:r>
              <a:rPr kumimoji="1" lang="en-US" sz="1200" i="1" kern="1200" dirty="0" smtClean="0">
                <a:solidFill>
                  <a:schemeClr val="tx1"/>
                </a:solidFill>
                <a:latin typeface="Times New Roman" pitchFamily="-84" charset="0"/>
                <a:ea typeface="+mn-ea"/>
                <a:cs typeface="+mn-cs"/>
              </a:rPr>
              <a:t>pipe0 </a:t>
            </a:r>
            <a:r>
              <a:rPr kumimoji="1" lang="en-US" sz="1200" kern="1200" dirty="0" smtClean="0">
                <a:solidFill>
                  <a:schemeClr val="tx1"/>
                </a:solidFill>
                <a:latin typeface="Times New Roman" pitchFamily="-84" charset="0"/>
                <a:ea typeface="+mn-ea"/>
                <a:cs typeface="+mn-cs"/>
              </a:rPr>
              <a:t>and </a:t>
            </a:r>
            <a:r>
              <a:rPr kumimoji="1" lang="en-US" sz="1200" i="1" kern="1200" dirty="0" smtClean="0">
                <a:solidFill>
                  <a:schemeClr val="tx1"/>
                </a:solidFill>
                <a:latin typeface="Times New Roman" pitchFamily="-84" charset="0"/>
                <a:ea typeface="+mn-ea"/>
                <a:cs typeface="+mn-cs"/>
              </a:rPr>
              <a:t>pipe1, </a:t>
            </a:r>
            <a:r>
              <a:rPr kumimoji="1" lang="en-US" sz="1200" kern="1200" dirty="0" smtClean="0">
                <a:solidFill>
                  <a:schemeClr val="tx1"/>
                </a:solidFill>
                <a:latin typeface="Times New Roman" pitchFamily="-84" charset="0"/>
                <a:ea typeface="+mn-ea"/>
                <a:cs typeface="+mn-cs"/>
              </a:rPr>
              <a:t>so that two instructions can progress through the unit at a time. When two instructions are issued from the instruction decode pipeline, pipe0 will always contain the older instruction in program order. This means that if the instruction in pipe0 cannot issue, then the instruction in pipe1 will not issue. All issued instructions progress in order down the execution pipeline with results written back into the register file at the end of the execution pipeline. This in-order instruction issue and retire prevents WAR hazards and keeps tracking of WAW hazards and recovery from flush conditions straightforward. Thus, the main concern of the instruction decode pipeline is the prevention of RAW hazards.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30</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Each instruction goes through five stages of processing.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D0 </a:t>
            </a:r>
            <a:r>
              <a:rPr kumimoji="1" lang="en-US" sz="1200" kern="1200" dirty="0" smtClean="0">
                <a:solidFill>
                  <a:schemeClr val="tx1"/>
                </a:solidFill>
                <a:latin typeface="Times New Roman" pitchFamily="-84" charset="0"/>
                <a:ea typeface="+mn-ea"/>
                <a:cs typeface="+mn-cs"/>
              </a:rPr>
              <a:t>Thumb instructions are decompressed into 32-bit ARM instructions. A preliminary decode function is performed.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D1 </a:t>
            </a:r>
            <a:r>
              <a:rPr kumimoji="1" lang="en-US" sz="1200" kern="1200" dirty="0" smtClean="0">
                <a:solidFill>
                  <a:schemeClr val="tx1"/>
                </a:solidFill>
                <a:latin typeface="Times New Roman" pitchFamily="-84" charset="0"/>
                <a:ea typeface="+mn-ea"/>
                <a:cs typeface="+mn-cs"/>
              </a:rPr>
              <a:t>The instruction decode function is completed.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D2 </a:t>
            </a:r>
            <a:r>
              <a:rPr kumimoji="1" lang="en-US" sz="1200" kern="1200" dirty="0" smtClean="0">
                <a:solidFill>
                  <a:schemeClr val="tx1"/>
                </a:solidFill>
                <a:latin typeface="Times New Roman" pitchFamily="-84" charset="0"/>
                <a:ea typeface="+mn-ea"/>
                <a:cs typeface="+mn-cs"/>
              </a:rPr>
              <a:t>This stage writes instructions into and read instructions from the pending/ replay queue structure.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D3 </a:t>
            </a:r>
            <a:r>
              <a:rPr kumimoji="1" lang="en-US" sz="1200" kern="1200" dirty="0" smtClean="0">
                <a:solidFill>
                  <a:schemeClr val="tx1"/>
                </a:solidFill>
                <a:latin typeface="Times New Roman" pitchFamily="-84" charset="0"/>
                <a:ea typeface="+mn-ea"/>
                <a:cs typeface="+mn-cs"/>
              </a:rPr>
              <a:t>This stage contains the instruction scheduling logic. A scoreboard predicts register availability using static scheduling techniques. Hazard checking is also done at this stage.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D4 </a:t>
            </a:r>
            <a:r>
              <a:rPr kumimoji="1" lang="en-US" sz="1200" kern="1200" dirty="0" smtClean="0">
                <a:solidFill>
                  <a:schemeClr val="tx1"/>
                </a:solidFill>
                <a:latin typeface="Times New Roman" pitchFamily="-84" charset="0"/>
                <a:ea typeface="+mn-ea"/>
                <a:cs typeface="+mn-cs"/>
              </a:rPr>
              <a:t>Performs the final decode for all the control signals required by the integer execute and load/store units.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first two stages, the instruction type, the source and destination operands, and resource requirements for the instruction are determined. A few less commonly used instructions are referred to as multicycle instructions. The D1 stage breaks these instructions down into multiple instruction opcodes that are sequenced individually through the execution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pending queue serves two purposes. First, it prevents a stall signal from D3 from rippling any further up the pipeline. Second, by buffering instructions, there should always be two instructions available for the dual pipeline. In the case where only one instruction is issued, the pending queue enables two instructions to proceed down the pipeline together, even if they were originally sent from the fetch unit in different cycles.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replay operation is designed to deal with the effects of the memory system on instruction timing. Instructions are statically scheduled in the D3 stage based on a prediction of when the source operand will be available. Any stall from the memory system can result in the minimum of an 8-cycle delay. This 8-cycle delay minimum is balanced with the minimum number of possible cycles to receive data from the L2 cache in the case of an L1 load miss.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31</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Table 16.3 gives the most common cases</a:t>
            </a:r>
          </a:p>
          <a:p>
            <a:r>
              <a:rPr kumimoji="1" lang="en-US" sz="1200" b="0" i="0" u="none" strike="noStrike" kern="1200" baseline="0" dirty="0" smtClean="0">
                <a:solidFill>
                  <a:schemeClr val="tx1"/>
                </a:solidFill>
                <a:latin typeface="Times New Roman" pitchFamily="-84" charset="0"/>
                <a:ea typeface="+mn-ea"/>
                <a:cs typeface="+mn-cs"/>
              </a:rPr>
              <a:t>that can result in an instruction replay because of a memory system stall.</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deal with these stalls, a recovery mechanism is used to flush all subsequent instructions in the execution pipeline and reissue (replay) them. To support replay, instructions are copied into the replay queue before they are issued and removed as they write back their results and retire. If a replay signal is issued instructions are retrieved from the replay queue and reenter the pipeline.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32</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The decode unit issues two instructions in parallel to the execution unit, unless it</a:t>
            </a:r>
          </a:p>
          <a:p>
            <a:r>
              <a:rPr kumimoji="1" lang="en-US" sz="1200" b="0" i="0" u="none" strike="noStrike" kern="1200" baseline="0" dirty="0" smtClean="0">
                <a:solidFill>
                  <a:schemeClr val="tx1"/>
                </a:solidFill>
                <a:latin typeface="Times New Roman" pitchFamily="-84" charset="0"/>
                <a:ea typeface="+mn-ea"/>
                <a:cs typeface="+mn-cs"/>
              </a:rPr>
              <a:t>encounters an issue restriction. Table 16.4 shows the most common restriction cases.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33</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execute unit consists of two symmetric arithmetic logic unit (ALU) pipelines, an address generator for load and store instructions, and the multiply pipeline. The execute pipelines also perform register write back. The instruction execute unit: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Executes all integer ALU and multiply operations, including flag generation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Generates the virtual addresses for loads and stores and the base write-back </a:t>
            </a:r>
          </a:p>
          <a:p>
            <a:pPr>
              <a:buFont typeface="Arial"/>
              <a:buNone/>
            </a:pPr>
            <a:r>
              <a:rPr kumimoji="1" lang="en-US" sz="1200" kern="1200" dirty="0" smtClean="0">
                <a:solidFill>
                  <a:schemeClr val="tx1"/>
                </a:solidFill>
                <a:latin typeface="Times New Roman" pitchFamily="-84" charset="0"/>
                <a:ea typeface="+mn-ea"/>
                <a:cs typeface="+mn-cs"/>
              </a:rPr>
              <a:t>value, when required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Supplies formatted data for stores and forwards data and flags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Processes branches and other changes of instruction stream and evaluates instruction condition codes </a:t>
            </a:r>
          </a:p>
          <a:p>
            <a:endParaRPr lang="en-US" dirty="0" smtClean="0"/>
          </a:p>
          <a:p>
            <a:r>
              <a:rPr kumimoji="1" lang="en-US" sz="1200" kern="1200" dirty="0" smtClean="0">
                <a:solidFill>
                  <a:schemeClr val="tx1"/>
                </a:solidFill>
                <a:latin typeface="Times New Roman" pitchFamily="-84" charset="0"/>
                <a:ea typeface="+mn-ea"/>
                <a:cs typeface="+mn-cs"/>
              </a:rPr>
              <a:t>For ALU instructions, either pipeline can be used, consisting of the following stages: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E0 </a:t>
            </a:r>
            <a:r>
              <a:rPr kumimoji="1" lang="en-US" sz="1200" kern="1200" dirty="0" smtClean="0">
                <a:solidFill>
                  <a:schemeClr val="tx1"/>
                </a:solidFill>
                <a:latin typeface="Times New Roman" pitchFamily="-84" charset="0"/>
                <a:ea typeface="+mn-ea"/>
                <a:cs typeface="+mn-cs"/>
              </a:rPr>
              <a:t>Access register file. Up to six registers can be read from the register file for two instructions.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E1 </a:t>
            </a:r>
            <a:r>
              <a:rPr kumimoji="1" lang="en-US" sz="1200" kern="1200" dirty="0" smtClean="0">
                <a:solidFill>
                  <a:schemeClr val="tx1"/>
                </a:solidFill>
                <a:latin typeface="Times New Roman" pitchFamily="-84" charset="0"/>
                <a:ea typeface="+mn-ea"/>
                <a:cs typeface="+mn-cs"/>
              </a:rPr>
              <a:t>The barrel shifter (see Figure 14.25) performs its function, if needed. </a:t>
            </a:r>
            <a:r>
              <a:rPr kumimoji="1" lang="en-US" sz="1200" b="1" kern="1200" dirty="0" smtClean="0">
                <a:solidFill>
                  <a:schemeClr val="tx1"/>
                </a:solidFill>
                <a:latin typeface="Times New Roman" pitchFamily="-84" charset="0"/>
                <a:ea typeface="+mn-ea"/>
                <a:cs typeface="+mn-cs"/>
              </a:rPr>
              <a:t>E2 </a:t>
            </a:r>
            <a:r>
              <a:rPr kumimoji="1" lang="en-US" sz="1200" kern="1200" dirty="0" smtClean="0">
                <a:solidFill>
                  <a:schemeClr val="tx1"/>
                </a:solidFill>
                <a:latin typeface="Times New Roman" pitchFamily="-84" charset="0"/>
                <a:ea typeface="+mn-ea"/>
                <a:cs typeface="+mn-cs"/>
              </a:rPr>
              <a:t>The ALU unit (see Figure 14.25) performs its function.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E3 </a:t>
            </a:r>
            <a:r>
              <a:rPr kumimoji="1" lang="en-US" sz="1200" kern="1200" dirty="0" smtClean="0">
                <a:solidFill>
                  <a:schemeClr val="tx1"/>
                </a:solidFill>
                <a:latin typeface="Times New Roman" pitchFamily="-84" charset="0"/>
                <a:ea typeface="+mn-ea"/>
                <a:cs typeface="+mn-cs"/>
              </a:rPr>
              <a:t>If needed, this stage completes saturation arithmetic used by some ARM data processing instructions. </a:t>
            </a:r>
            <a:endParaRPr lang="en-US" dirty="0" smtClean="0"/>
          </a:p>
          <a:p>
            <a:endParaRPr lang="en-US" dirty="0" smtClean="0"/>
          </a:p>
          <a:p>
            <a:r>
              <a:rPr kumimoji="1" lang="en-US" sz="1200" b="1" kern="1200" dirty="0" smtClean="0">
                <a:solidFill>
                  <a:schemeClr val="tx1"/>
                </a:solidFill>
                <a:latin typeface="Times New Roman" pitchFamily="-84" charset="0"/>
                <a:ea typeface="+mn-ea"/>
                <a:cs typeface="+mn-cs"/>
              </a:rPr>
              <a:t>E4 </a:t>
            </a:r>
            <a:r>
              <a:rPr kumimoji="1" lang="en-US" sz="1200" kern="1200" dirty="0" smtClean="0">
                <a:solidFill>
                  <a:schemeClr val="tx1"/>
                </a:solidFill>
                <a:latin typeface="Times New Roman" pitchFamily="-84" charset="0"/>
                <a:ea typeface="+mn-ea"/>
                <a:cs typeface="+mn-cs"/>
              </a:rPr>
              <a:t>Any change in control flow, including branch misprediction, exceptions, and memory system replays are prioritized and processed.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E5 </a:t>
            </a:r>
            <a:r>
              <a:rPr kumimoji="1" lang="en-US" sz="1200" kern="1200" dirty="0" smtClean="0">
                <a:solidFill>
                  <a:schemeClr val="tx1"/>
                </a:solidFill>
                <a:latin typeface="Times New Roman" pitchFamily="-84" charset="0"/>
                <a:ea typeface="+mn-ea"/>
                <a:cs typeface="+mn-cs"/>
              </a:rPr>
              <a:t>Results of ARM instructions are written back into the register file.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Instructions that invoke the multiply unit (see Figure 14.25) are routed to pipe0; the multiply operation is performed in stages E1 through E3, and the multi- ply accumulate operation in stage E4.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34</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The load/store pipeline runs parallel to the integer pipeline. The stages are as follows: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E1 </a:t>
            </a:r>
            <a:r>
              <a:rPr kumimoji="1" lang="en-US" sz="1200" kern="1200" dirty="0" smtClean="0">
                <a:solidFill>
                  <a:schemeClr val="tx1"/>
                </a:solidFill>
                <a:latin typeface="Times New Roman" pitchFamily="-84" charset="0"/>
                <a:ea typeface="+mn-ea"/>
                <a:cs typeface="+mn-cs"/>
              </a:rPr>
              <a:t>The memory address is generated from the base and index register.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E2 </a:t>
            </a:r>
            <a:r>
              <a:rPr kumimoji="1" lang="en-US" sz="1200" kern="1200" dirty="0" smtClean="0">
                <a:solidFill>
                  <a:schemeClr val="tx1"/>
                </a:solidFill>
                <a:latin typeface="Times New Roman" pitchFamily="-84" charset="0"/>
                <a:ea typeface="+mn-ea"/>
                <a:cs typeface="+mn-cs"/>
              </a:rPr>
              <a:t>The address is applied to the cache arrays.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E3 </a:t>
            </a:r>
            <a:r>
              <a:rPr kumimoji="1" lang="en-US" sz="1200" kern="1200" dirty="0" smtClean="0">
                <a:solidFill>
                  <a:schemeClr val="tx1"/>
                </a:solidFill>
                <a:latin typeface="Times New Roman" pitchFamily="-84" charset="0"/>
                <a:ea typeface="+mn-ea"/>
                <a:cs typeface="+mn-cs"/>
              </a:rPr>
              <a:t>In the case of a load, data are returned and formatted for forwarding to the ALU or MUL unit. In the case of a store, the data are formatted and ready to be written into the cache.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E4 </a:t>
            </a:r>
            <a:r>
              <a:rPr kumimoji="1" lang="en-US" sz="1200" kern="1200" dirty="0" smtClean="0">
                <a:solidFill>
                  <a:schemeClr val="tx1"/>
                </a:solidFill>
                <a:latin typeface="Times New Roman" pitchFamily="-84" charset="0"/>
                <a:ea typeface="+mn-ea"/>
                <a:cs typeface="+mn-cs"/>
              </a:rPr>
              <a:t>Performs updates to the L2 cache, if required.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E5 </a:t>
            </a:r>
            <a:r>
              <a:rPr kumimoji="1" lang="en-US" sz="1200" kern="1200" dirty="0" smtClean="0">
                <a:solidFill>
                  <a:schemeClr val="tx1"/>
                </a:solidFill>
                <a:latin typeface="Times New Roman" pitchFamily="-84" charset="0"/>
                <a:ea typeface="+mn-ea"/>
                <a:cs typeface="+mn-cs"/>
              </a:rPr>
              <a:t>Results of ARM instructions are written back into the register file.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35</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Table 16.5 shows a sample code segment and indicates how the processor might schedule it.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36</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All SIMD and floating-point instructions pass through the integer pipeline and are processed in a separate 10-stage pipeline (Figure 16.11). This unit, referred to as the NEON unit, handles packed SIMD instructions, and provides two types of floating- point support. If implemented, a vector floating-point (VFP) coprocessor performs floating-point operations in compliance with IEEE 754. If the coprocessor is not present, then separate multiply and add pipelines implement the floating-point operations.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37</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The preceding section looked at the rather complex pipeline organization of the</a:t>
            </a:r>
          </a:p>
          <a:p>
            <a:r>
              <a:rPr kumimoji="1" lang="en-US" sz="1200" b="0" i="0" u="none" strike="noStrike" kern="1200" baseline="0" dirty="0" smtClean="0">
                <a:solidFill>
                  <a:schemeClr val="tx1"/>
                </a:solidFill>
                <a:latin typeface="Times New Roman" pitchFamily="-84" charset="0"/>
                <a:ea typeface="+mn-ea"/>
                <a:cs typeface="+mn-cs"/>
              </a:rPr>
              <a:t>Cortex-A8, an application processor. As a useful contrast, this section examines the</a:t>
            </a:r>
          </a:p>
          <a:p>
            <a:r>
              <a:rPr kumimoji="1" lang="en-US" sz="1200" b="0" i="0" u="none" strike="noStrike" kern="1200" baseline="0" dirty="0" smtClean="0">
                <a:solidFill>
                  <a:schemeClr val="tx1"/>
                </a:solidFill>
                <a:latin typeface="Times New Roman" pitchFamily="-84" charset="0"/>
                <a:ea typeface="+mn-ea"/>
                <a:cs typeface="+mn-cs"/>
              </a:rPr>
              <a:t>considerably simpler pipeline organization of the Cortex-M3. The Cortex-M series is</a:t>
            </a:r>
          </a:p>
          <a:p>
            <a:r>
              <a:rPr kumimoji="1" lang="en-US" sz="1200" b="0" i="0" u="none" strike="noStrike" kern="1200" baseline="0" dirty="0" smtClean="0">
                <a:solidFill>
                  <a:schemeClr val="tx1"/>
                </a:solidFill>
                <a:latin typeface="Times New Roman" pitchFamily="-84" charset="0"/>
                <a:ea typeface="+mn-ea"/>
                <a:cs typeface="+mn-cs"/>
              </a:rPr>
              <a:t>designed for the microcontroller domain. As such, the Cortex-M processors need to</a:t>
            </a:r>
          </a:p>
          <a:p>
            <a:r>
              <a:rPr kumimoji="1" lang="en-US" sz="1200" b="0" i="0" u="none" strike="noStrike" kern="1200" baseline="0" dirty="0" smtClean="0">
                <a:solidFill>
                  <a:schemeClr val="tx1"/>
                </a:solidFill>
                <a:latin typeface="Times New Roman" pitchFamily="-84" charset="0"/>
                <a:ea typeface="+mn-ea"/>
                <a:cs typeface="+mn-cs"/>
              </a:rPr>
              <a:t>be as simple and efficient as possible.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16.12 provides a block diagram overview of the Cortex-M3 processor.</a:t>
            </a:r>
          </a:p>
          <a:p>
            <a:r>
              <a:rPr kumimoji="1" lang="en-US" sz="1200" b="0" i="0" u="none" strike="noStrike" kern="1200" baseline="0" dirty="0" smtClean="0">
                <a:solidFill>
                  <a:schemeClr val="tx1"/>
                </a:solidFill>
                <a:latin typeface="Times New Roman" pitchFamily="-84" charset="0"/>
                <a:ea typeface="+mn-ea"/>
                <a:cs typeface="+mn-cs"/>
              </a:rPr>
              <a:t>This figure provides more detail than that shown in Figure 1.16. Key elements include: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Processor core:  Includes a three-stage pipeline, a register bank, and a memory</a:t>
            </a:r>
          </a:p>
          <a:p>
            <a:r>
              <a:rPr kumimoji="1" lang="en-US" sz="1200" b="0" i="0" u="none" strike="noStrike" kern="1200" baseline="0" dirty="0" smtClean="0">
                <a:solidFill>
                  <a:schemeClr val="tx1"/>
                </a:solidFill>
                <a:latin typeface="Times New Roman" pitchFamily="-84" charset="0"/>
                <a:ea typeface="+mn-ea"/>
                <a:cs typeface="+mn-cs"/>
              </a:rPr>
              <a:t>interface.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Memory protection unit:  Protects critical data used by the operating system</a:t>
            </a:r>
          </a:p>
          <a:p>
            <a:r>
              <a:rPr kumimoji="1" lang="en-US" sz="1200" b="0" i="0" u="none" strike="noStrike" kern="1200" baseline="0" dirty="0" smtClean="0">
                <a:solidFill>
                  <a:schemeClr val="tx1"/>
                </a:solidFill>
                <a:latin typeface="Times New Roman" pitchFamily="-84" charset="0"/>
                <a:ea typeface="+mn-ea"/>
                <a:cs typeface="+mn-cs"/>
              </a:rPr>
              <a:t>from user applications, separating processing tasks by disallowing access</a:t>
            </a:r>
          </a:p>
          <a:p>
            <a:r>
              <a:rPr kumimoji="1" lang="en-US" sz="1200" b="0" i="0" u="none" strike="noStrike" kern="1200" baseline="0" dirty="0" smtClean="0">
                <a:solidFill>
                  <a:schemeClr val="tx1"/>
                </a:solidFill>
                <a:latin typeface="Times New Roman" pitchFamily="-84" charset="0"/>
                <a:ea typeface="+mn-ea"/>
                <a:cs typeface="+mn-cs"/>
              </a:rPr>
              <a:t>to each other’s data, disabling access to memory regions, allowing memory</a:t>
            </a:r>
          </a:p>
          <a:p>
            <a:r>
              <a:rPr kumimoji="1" lang="en-US" sz="1200" b="0" i="0" u="none" strike="noStrike" kern="1200" baseline="0" dirty="0" smtClean="0">
                <a:solidFill>
                  <a:schemeClr val="tx1"/>
                </a:solidFill>
                <a:latin typeface="Times New Roman" pitchFamily="-84" charset="0"/>
                <a:ea typeface="+mn-ea"/>
                <a:cs typeface="+mn-cs"/>
              </a:rPr>
              <a:t>regions to be defined as read-only, and detecting unexpected memory accesses</a:t>
            </a:r>
          </a:p>
          <a:p>
            <a:r>
              <a:rPr kumimoji="1" lang="en-US" sz="1200" b="0" i="0" u="none" strike="noStrike" kern="1200" baseline="0" dirty="0" smtClean="0">
                <a:solidFill>
                  <a:schemeClr val="tx1"/>
                </a:solidFill>
                <a:latin typeface="Times New Roman" pitchFamily="-84" charset="0"/>
                <a:ea typeface="+mn-ea"/>
                <a:cs typeface="+mn-cs"/>
              </a:rPr>
              <a:t>that could potentially break the system.</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Nested vectored interrupt controller (NVIC):  Provides configurable interrupt</a:t>
            </a:r>
          </a:p>
          <a:p>
            <a:r>
              <a:rPr kumimoji="1" lang="en-US" sz="1200" b="0" i="0" u="none" strike="noStrike" kern="1200" baseline="0" dirty="0" smtClean="0">
                <a:solidFill>
                  <a:schemeClr val="tx1"/>
                </a:solidFill>
                <a:latin typeface="Times New Roman" pitchFamily="-84" charset="0"/>
                <a:ea typeface="+mn-ea"/>
                <a:cs typeface="+mn-cs"/>
              </a:rPr>
              <a:t>handling abilities to the processor. It facilitates low-latency exception and</a:t>
            </a:r>
          </a:p>
          <a:p>
            <a:r>
              <a:rPr kumimoji="1" lang="en-US" sz="1200" b="0" i="0" u="none" strike="noStrike" kern="1200" baseline="0" dirty="0" smtClean="0">
                <a:solidFill>
                  <a:schemeClr val="tx1"/>
                </a:solidFill>
                <a:latin typeface="Times New Roman" pitchFamily="-84" charset="0"/>
                <a:ea typeface="+mn-ea"/>
                <a:cs typeface="+mn-cs"/>
              </a:rPr>
              <a:t>interrupt handling, and controls power management.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Wake-up interrupt controller (NVIC):  Provides configurable interrupt handling</a:t>
            </a:r>
          </a:p>
          <a:p>
            <a:r>
              <a:rPr kumimoji="1" lang="en-US" sz="1200" b="0" i="0" u="none" strike="noStrike" kern="1200" baseline="0" dirty="0" smtClean="0">
                <a:solidFill>
                  <a:schemeClr val="tx1"/>
                </a:solidFill>
                <a:latin typeface="Times New Roman" pitchFamily="-84" charset="0"/>
                <a:ea typeface="+mn-ea"/>
                <a:cs typeface="+mn-cs"/>
              </a:rPr>
              <a:t>abilities to the processor. It facilitates low-latency exception and interrupt</a:t>
            </a:r>
          </a:p>
          <a:p>
            <a:r>
              <a:rPr kumimoji="1" lang="en-US" sz="1200" b="0" i="0" u="none" strike="noStrike" kern="1200" baseline="0" dirty="0" smtClean="0">
                <a:solidFill>
                  <a:schemeClr val="tx1"/>
                </a:solidFill>
                <a:latin typeface="Times New Roman" pitchFamily="-84" charset="0"/>
                <a:ea typeface="+mn-ea"/>
                <a:cs typeface="+mn-cs"/>
              </a:rPr>
              <a:t>handling, and controls power management.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Flash patch and breakpoint unit:  Implements breakpoints and code patches.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Data </a:t>
            </a:r>
            <a:r>
              <a:rPr kumimoji="1" lang="en-US" sz="1200" b="0" i="0" u="none" strike="noStrike" kern="1200" baseline="0" dirty="0" err="1" smtClean="0">
                <a:solidFill>
                  <a:schemeClr val="tx1"/>
                </a:solidFill>
                <a:latin typeface="Times New Roman" pitchFamily="-84" charset="0"/>
                <a:ea typeface="+mn-ea"/>
                <a:cs typeface="+mn-cs"/>
              </a:rPr>
              <a:t>watchpoint</a:t>
            </a:r>
            <a:r>
              <a:rPr kumimoji="1" lang="en-US" sz="1200" b="0" i="0" u="none" strike="noStrike" kern="1200" baseline="0" dirty="0" smtClean="0">
                <a:solidFill>
                  <a:schemeClr val="tx1"/>
                </a:solidFill>
                <a:latin typeface="Times New Roman" pitchFamily="-84" charset="0"/>
                <a:ea typeface="+mn-ea"/>
                <a:cs typeface="+mn-cs"/>
              </a:rPr>
              <a:t> and trace (DWT): Implements </a:t>
            </a:r>
            <a:r>
              <a:rPr kumimoji="1" lang="en-US" sz="1200" b="0" i="0" u="none" strike="noStrike" kern="1200" baseline="0" dirty="0" err="1" smtClean="0">
                <a:solidFill>
                  <a:schemeClr val="tx1"/>
                </a:solidFill>
                <a:latin typeface="Times New Roman" pitchFamily="-84" charset="0"/>
                <a:ea typeface="+mn-ea"/>
                <a:cs typeface="+mn-cs"/>
              </a:rPr>
              <a:t>watchpoints</a:t>
            </a:r>
            <a:r>
              <a:rPr kumimoji="1" lang="en-US" sz="1200" b="0" i="0" u="none" strike="noStrike" kern="1200" baseline="0" dirty="0" smtClean="0">
                <a:solidFill>
                  <a:schemeClr val="tx1"/>
                </a:solidFill>
                <a:latin typeface="Times New Roman" pitchFamily="-84" charset="0"/>
                <a:ea typeface="+mn-ea"/>
                <a:cs typeface="+mn-cs"/>
              </a:rPr>
              <a:t>, data tracing,</a:t>
            </a:r>
          </a:p>
          <a:p>
            <a:r>
              <a:rPr kumimoji="1" lang="en-US" sz="1200" b="0" i="0" u="none" strike="noStrike" kern="1200" baseline="0" dirty="0" smtClean="0">
                <a:solidFill>
                  <a:schemeClr val="tx1"/>
                </a:solidFill>
                <a:latin typeface="Times New Roman" pitchFamily="-84" charset="0"/>
                <a:ea typeface="+mn-ea"/>
                <a:cs typeface="+mn-cs"/>
              </a:rPr>
              <a:t>and system profiling.</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Serial wire viewer: Can export a stream of software-generated messages, data</a:t>
            </a:r>
          </a:p>
          <a:p>
            <a:r>
              <a:rPr kumimoji="1" lang="en-US" sz="1200" b="0" i="0" u="none" strike="noStrike" kern="1200" baseline="0" dirty="0" smtClean="0">
                <a:solidFill>
                  <a:schemeClr val="tx1"/>
                </a:solidFill>
                <a:latin typeface="Times New Roman" pitchFamily="-84" charset="0"/>
                <a:ea typeface="+mn-ea"/>
                <a:cs typeface="+mn-cs"/>
              </a:rPr>
              <a:t>trace, and profiling information through a single pin.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Debug access port: Provides an interface for external debug access to the</a:t>
            </a:r>
          </a:p>
          <a:p>
            <a:r>
              <a:rPr kumimoji="1" lang="en-US" sz="1200" b="0" i="0" u="none" strike="noStrike" kern="1200" baseline="0" dirty="0" smtClean="0">
                <a:solidFill>
                  <a:schemeClr val="tx1"/>
                </a:solidFill>
                <a:latin typeface="Times New Roman" pitchFamily="-84" charset="0"/>
                <a:ea typeface="+mn-ea"/>
                <a:cs typeface="+mn-cs"/>
              </a:rPr>
              <a:t>processor.</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Embedded trace </a:t>
            </a:r>
            <a:r>
              <a:rPr kumimoji="1" lang="en-US" sz="1200" b="0" i="0" u="none" strike="noStrike" kern="1200" baseline="0" dirty="0" err="1" smtClean="0">
                <a:solidFill>
                  <a:schemeClr val="tx1"/>
                </a:solidFill>
                <a:latin typeface="Times New Roman" pitchFamily="-84" charset="0"/>
                <a:ea typeface="+mn-ea"/>
                <a:cs typeface="+mn-cs"/>
              </a:rPr>
              <a:t>macrocell</a:t>
            </a:r>
            <a:r>
              <a:rPr kumimoji="1" lang="en-US" sz="1200" b="0" i="0" u="none" strike="noStrike" kern="1200" baseline="0" dirty="0" smtClean="0">
                <a:solidFill>
                  <a:schemeClr val="tx1"/>
                </a:solidFill>
                <a:latin typeface="Times New Roman" pitchFamily="-84" charset="0"/>
                <a:ea typeface="+mn-ea"/>
                <a:cs typeface="+mn-cs"/>
              </a:rPr>
              <a:t>: Is an application-driven trace source that supports</a:t>
            </a:r>
          </a:p>
          <a:p>
            <a:r>
              <a:rPr kumimoji="1" lang="en-US" sz="1200" b="0" i="0" u="none" strike="noStrike" kern="1200" baseline="0" dirty="0" err="1" smtClean="0">
                <a:solidFill>
                  <a:schemeClr val="tx1"/>
                </a:solidFill>
                <a:latin typeface="Times New Roman" pitchFamily="-84" charset="0"/>
                <a:ea typeface="+mn-ea"/>
                <a:cs typeface="+mn-cs"/>
              </a:rPr>
              <a:t>printf</a:t>
            </a:r>
            <a:r>
              <a:rPr kumimoji="1" lang="en-US" sz="1200" b="0" i="0" u="none" strike="noStrike" kern="1200" baseline="0" dirty="0" smtClean="0">
                <a:solidFill>
                  <a:schemeClr val="tx1"/>
                </a:solidFill>
                <a:latin typeface="Times New Roman" pitchFamily="-84" charset="0"/>
                <a:ea typeface="+mn-ea"/>
                <a:cs typeface="+mn-cs"/>
              </a:rPr>
              <a:t>() style debugging to trace operating system and application events, and</a:t>
            </a:r>
          </a:p>
          <a:p>
            <a:r>
              <a:rPr kumimoji="1" lang="en-US" sz="1200" b="0" i="0" u="none" strike="noStrike" kern="1200" baseline="0" dirty="0" smtClean="0">
                <a:solidFill>
                  <a:schemeClr val="tx1"/>
                </a:solidFill>
                <a:latin typeface="Times New Roman" pitchFamily="-84" charset="0"/>
                <a:ea typeface="+mn-ea"/>
                <a:cs typeface="+mn-cs"/>
              </a:rPr>
              <a:t>generates diagnostic system information.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Bus matrix: Connects the core and debug interfaces to external buses on the</a:t>
            </a:r>
          </a:p>
          <a:p>
            <a:r>
              <a:rPr kumimoji="1" lang="en-US" sz="1200" b="0" i="0" u="none" strike="noStrike" kern="1200" baseline="0" dirty="0" smtClean="0">
                <a:solidFill>
                  <a:schemeClr val="tx1"/>
                </a:solidFill>
                <a:latin typeface="Times New Roman" pitchFamily="-84"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38</a:t>
            </a:fld>
            <a:endParaRPr lang="en-GB" dirty="0"/>
          </a:p>
        </p:txBody>
      </p:sp>
    </p:spTree>
    <p:extLst>
      <p:ext uri="{BB962C8B-B14F-4D97-AF65-F5344CB8AC3E}">
        <p14:creationId xmlns:p14="http://schemas.microsoft.com/office/powerpoint/2010/main" val="3440528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To keep the processor as simple as possible, the Cortex-M3 processor does not use</a:t>
            </a:r>
          </a:p>
          <a:p>
            <a:r>
              <a:rPr kumimoji="1" lang="en-US" sz="1200" b="0" i="0" u="none" strike="noStrike" kern="1200" baseline="0" dirty="0" smtClean="0">
                <a:solidFill>
                  <a:schemeClr val="tx1"/>
                </a:solidFill>
                <a:latin typeface="Times New Roman" pitchFamily="-84" charset="0"/>
                <a:ea typeface="+mn-ea"/>
                <a:cs typeface="+mn-cs"/>
              </a:rPr>
              <a:t>branch prediction, but instead use the simple techniques of branch forwarding and</a:t>
            </a:r>
          </a:p>
          <a:p>
            <a:r>
              <a:rPr kumimoji="1" lang="en-US" sz="1200" b="0" i="0" u="none" strike="noStrike" kern="1200" baseline="0" dirty="0" smtClean="0">
                <a:solidFill>
                  <a:schemeClr val="tx1"/>
                </a:solidFill>
                <a:latin typeface="Times New Roman" pitchFamily="-84" charset="0"/>
                <a:ea typeface="+mn-ea"/>
                <a:cs typeface="+mn-cs"/>
              </a:rPr>
              <a:t>branch speculation, defined as follows: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Branch forwarding:  The term forwarding  refers to presenting an instruction</a:t>
            </a:r>
          </a:p>
          <a:p>
            <a:r>
              <a:rPr kumimoji="1" lang="en-US" sz="1200" b="0" i="0" u="none" strike="noStrike" kern="1200" baseline="0" dirty="0" smtClean="0">
                <a:solidFill>
                  <a:schemeClr val="tx1"/>
                </a:solidFill>
                <a:latin typeface="Times New Roman" pitchFamily="-84" charset="0"/>
                <a:ea typeface="+mn-ea"/>
                <a:cs typeface="+mn-cs"/>
              </a:rPr>
              <a:t>address to be fetched from memory. The processor forwards certain branch</a:t>
            </a:r>
          </a:p>
          <a:p>
            <a:r>
              <a:rPr kumimoji="1" lang="en-US" sz="1200" b="0" i="0" u="none" strike="noStrike" kern="1200" baseline="0" dirty="0" smtClean="0">
                <a:solidFill>
                  <a:schemeClr val="tx1"/>
                </a:solidFill>
                <a:latin typeface="Times New Roman" pitchFamily="-84" charset="0"/>
                <a:ea typeface="+mn-ea"/>
                <a:cs typeface="+mn-cs"/>
              </a:rPr>
              <a:t>types, by which the memory transaction of the branch is presented at least</a:t>
            </a:r>
          </a:p>
          <a:p>
            <a:r>
              <a:rPr kumimoji="1" lang="en-US" sz="1200" b="0" i="0" u="none" strike="noStrike" kern="1200" baseline="0" dirty="0" smtClean="0">
                <a:solidFill>
                  <a:schemeClr val="tx1"/>
                </a:solidFill>
                <a:latin typeface="Times New Roman" pitchFamily="-84" charset="0"/>
                <a:ea typeface="+mn-ea"/>
                <a:cs typeface="+mn-cs"/>
              </a:rPr>
              <a:t>one cycle earlier than when the </a:t>
            </a:r>
            <a:r>
              <a:rPr kumimoji="1" lang="en-US" sz="1200" b="0" i="0" u="none" strike="noStrike" kern="1200" baseline="0" dirty="0" err="1" smtClean="0">
                <a:solidFill>
                  <a:schemeClr val="tx1"/>
                </a:solidFill>
                <a:latin typeface="Times New Roman" pitchFamily="-84" charset="0"/>
                <a:ea typeface="+mn-ea"/>
                <a:cs typeface="+mn-cs"/>
              </a:rPr>
              <a:t>opcode</a:t>
            </a:r>
            <a:r>
              <a:rPr kumimoji="1" lang="en-US" sz="1200" b="0" i="0" u="none" strike="noStrike" kern="1200" baseline="0" dirty="0" smtClean="0">
                <a:solidFill>
                  <a:schemeClr val="tx1"/>
                </a:solidFill>
                <a:latin typeface="Times New Roman" pitchFamily="-84" charset="0"/>
                <a:ea typeface="+mn-ea"/>
                <a:cs typeface="+mn-cs"/>
              </a:rPr>
              <a:t> reaches execute. Branch forwarding</a:t>
            </a:r>
          </a:p>
          <a:p>
            <a:r>
              <a:rPr kumimoji="1" lang="en-US" sz="1200" b="0" i="0" u="none" strike="noStrike" kern="1200" baseline="0" dirty="0" smtClean="0">
                <a:solidFill>
                  <a:schemeClr val="tx1"/>
                </a:solidFill>
                <a:latin typeface="Times New Roman" pitchFamily="-84" charset="0"/>
                <a:ea typeface="+mn-ea"/>
                <a:cs typeface="+mn-cs"/>
              </a:rPr>
              <a:t>increases the performance of the core, because branches are a significant part</a:t>
            </a:r>
          </a:p>
          <a:p>
            <a:r>
              <a:rPr kumimoji="1" lang="en-US" sz="1200" b="0" i="0" u="none" strike="noStrike" kern="1200" baseline="0" dirty="0" smtClean="0">
                <a:solidFill>
                  <a:schemeClr val="tx1"/>
                </a:solidFill>
                <a:latin typeface="Times New Roman" pitchFamily="-84" charset="0"/>
                <a:ea typeface="+mn-ea"/>
                <a:cs typeface="+mn-cs"/>
              </a:rPr>
              <a:t>of embedded controller applications. Branches affected are PC relative with</a:t>
            </a:r>
          </a:p>
          <a:p>
            <a:r>
              <a:rPr kumimoji="1" lang="en-US" sz="1200" b="0" i="0" u="none" strike="noStrike" kern="1200" baseline="0" dirty="0" smtClean="0">
                <a:solidFill>
                  <a:schemeClr val="tx1"/>
                </a:solidFill>
                <a:latin typeface="Times New Roman" pitchFamily="-84" charset="0"/>
                <a:ea typeface="+mn-ea"/>
                <a:cs typeface="+mn-cs"/>
              </a:rPr>
              <a:t>immediate offset, or use link register (LR) as the target register.</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Branch speculation:  For conditional branches, the instruction address is presented</a:t>
            </a:r>
          </a:p>
          <a:p>
            <a:r>
              <a:rPr kumimoji="1" lang="en-US" sz="1200" b="0" i="0" u="none" strike="noStrike" kern="1200" baseline="0" dirty="0" smtClean="0">
                <a:solidFill>
                  <a:schemeClr val="tx1"/>
                </a:solidFill>
                <a:latin typeface="Times New Roman" pitchFamily="-84" charset="0"/>
                <a:ea typeface="+mn-ea"/>
                <a:cs typeface="+mn-cs"/>
              </a:rPr>
              <a:t>speculatively, so that the instruction is fetched from memory before it</a:t>
            </a:r>
          </a:p>
          <a:p>
            <a:r>
              <a:rPr kumimoji="1" lang="en-US" sz="1200" b="0" i="0" u="none" strike="noStrike" kern="1200" baseline="0" dirty="0" smtClean="0">
                <a:solidFill>
                  <a:schemeClr val="tx1"/>
                </a:solidFill>
                <a:latin typeface="Times New Roman" pitchFamily="-84" charset="0"/>
                <a:ea typeface="+mn-ea"/>
                <a:cs typeface="+mn-cs"/>
              </a:rPr>
              <a:t>is known if the instruction will be executed.</a:t>
            </a:r>
          </a:p>
          <a:p>
            <a:r>
              <a:rPr kumimoji="1" lang="en-US" sz="1200" b="0" i="0" u="none" strike="noStrike" kern="1200" baseline="0" dirty="0" smtClean="0">
                <a:solidFill>
                  <a:schemeClr val="tx1"/>
                </a:solidFill>
                <a:latin typeface="Times New Roman" pitchFamily="-84" charset="0"/>
                <a:ea typeface="+mn-ea"/>
                <a:cs typeface="+mn-cs"/>
              </a:rPr>
              <a:t>The Cortex-M3 processor </a:t>
            </a:r>
            <a:r>
              <a:rPr kumimoji="1" lang="en-US" sz="1200" b="0" i="0" u="none" strike="noStrike" kern="1200" baseline="0" dirty="0" err="1" smtClean="0">
                <a:solidFill>
                  <a:schemeClr val="tx1"/>
                </a:solidFill>
                <a:latin typeface="Times New Roman" pitchFamily="-84" charset="0"/>
                <a:ea typeface="+mn-ea"/>
                <a:cs typeface="+mn-cs"/>
              </a:rPr>
              <a:t>prefetches</a:t>
            </a:r>
            <a:r>
              <a:rPr kumimoji="1" lang="en-US" sz="1200" b="0" i="0" u="none" strike="noStrike" kern="1200" baseline="0" dirty="0" smtClean="0">
                <a:solidFill>
                  <a:schemeClr val="tx1"/>
                </a:solidFill>
                <a:latin typeface="Times New Roman" pitchFamily="-84" charset="0"/>
                <a:ea typeface="+mn-ea"/>
                <a:cs typeface="+mn-cs"/>
              </a:rPr>
              <a:t> instruction ahead of execution using</a:t>
            </a:r>
          </a:p>
          <a:p>
            <a:r>
              <a:rPr kumimoji="1" lang="en-US" sz="1200" b="0" i="0" u="none" strike="noStrike" kern="1200" baseline="0" dirty="0" smtClean="0">
                <a:solidFill>
                  <a:schemeClr val="tx1"/>
                </a:solidFill>
                <a:latin typeface="Times New Roman" pitchFamily="-84" charset="0"/>
                <a:ea typeface="+mn-ea"/>
                <a:cs typeface="+mn-cs"/>
              </a:rPr>
              <a:t>the fetch buffer. It also speculatively </a:t>
            </a:r>
            <a:r>
              <a:rPr kumimoji="1" lang="en-US" sz="1200" b="0" i="0" u="none" strike="noStrike" kern="1200" baseline="0" dirty="0" err="1" smtClean="0">
                <a:solidFill>
                  <a:schemeClr val="tx1"/>
                </a:solidFill>
                <a:latin typeface="Times New Roman" pitchFamily="-84" charset="0"/>
                <a:ea typeface="+mn-ea"/>
                <a:cs typeface="+mn-cs"/>
              </a:rPr>
              <a:t>prefetches</a:t>
            </a:r>
            <a:r>
              <a:rPr kumimoji="1" lang="en-US" sz="1200" b="0" i="0" u="none" strike="noStrike" kern="1200" baseline="0" dirty="0" smtClean="0">
                <a:solidFill>
                  <a:schemeClr val="tx1"/>
                </a:solidFill>
                <a:latin typeface="Times New Roman" pitchFamily="-84" charset="0"/>
                <a:ea typeface="+mn-ea"/>
                <a:cs typeface="+mn-cs"/>
              </a:rPr>
              <a:t> from branch target addresses. Specifically,</a:t>
            </a:r>
          </a:p>
          <a:p>
            <a:r>
              <a:rPr kumimoji="1" lang="en-US" sz="1200" b="0" i="0" u="none" strike="noStrike" kern="1200" baseline="0" dirty="0" smtClean="0">
                <a:solidFill>
                  <a:schemeClr val="tx1"/>
                </a:solidFill>
                <a:latin typeface="Times New Roman" pitchFamily="-84" charset="0"/>
                <a:ea typeface="+mn-ea"/>
                <a:cs typeface="+mn-cs"/>
              </a:rPr>
              <a:t>when a conditional branch instruction is encountered, the decode stage</a:t>
            </a:r>
          </a:p>
          <a:p>
            <a:r>
              <a:rPr kumimoji="1" lang="en-US" sz="1200" b="0" i="0" u="none" strike="noStrike" kern="1200" baseline="0" dirty="0" smtClean="0">
                <a:solidFill>
                  <a:schemeClr val="tx1"/>
                </a:solidFill>
                <a:latin typeface="Times New Roman" pitchFamily="-84" charset="0"/>
                <a:ea typeface="+mn-ea"/>
                <a:cs typeface="+mn-cs"/>
              </a:rPr>
              <a:t>also includes a speculative instruction fetch that could lead to faster execution.</a:t>
            </a:r>
          </a:p>
          <a:p>
            <a:r>
              <a:rPr kumimoji="1" lang="en-US" sz="1200" b="0" i="0" u="none" strike="noStrike" kern="1200" baseline="0" dirty="0" smtClean="0">
                <a:solidFill>
                  <a:schemeClr val="tx1"/>
                </a:solidFill>
                <a:latin typeface="Times New Roman" pitchFamily="-84" charset="0"/>
                <a:ea typeface="+mn-ea"/>
                <a:cs typeface="+mn-cs"/>
              </a:rPr>
              <a:t>The processor fetches the branch destination instruction during the decode stage</a:t>
            </a:r>
          </a:p>
          <a:p>
            <a:r>
              <a:rPr kumimoji="1" lang="en-US" sz="1200" b="0" i="0" u="none" strike="noStrike" kern="1200" baseline="0" dirty="0" smtClean="0">
                <a:solidFill>
                  <a:schemeClr val="tx1"/>
                </a:solidFill>
                <a:latin typeface="Times New Roman" pitchFamily="-84" charset="0"/>
                <a:ea typeface="+mn-ea"/>
                <a:cs typeface="+mn-cs"/>
              </a:rPr>
              <a:t>itself. Later, during the execute stage, the branch is resolved and it is known which</a:t>
            </a:r>
          </a:p>
          <a:p>
            <a:r>
              <a:rPr kumimoji="1" lang="en-US" sz="1200" b="0" i="0" u="none" strike="noStrike" kern="1200" baseline="0" dirty="0" smtClean="0">
                <a:solidFill>
                  <a:schemeClr val="tx1"/>
                </a:solidFill>
                <a:latin typeface="Times New Roman" pitchFamily="-84" charset="0"/>
                <a:ea typeface="+mn-ea"/>
                <a:cs typeface="+mn-cs"/>
              </a:rPr>
              <a:t>instruction is to be executed next.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If the branch is not to be taken, the next sequential instruction is already available.</a:t>
            </a:r>
          </a:p>
          <a:p>
            <a:r>
              <a:rPr kumimoji="1" lang="en-US" sz="1200" b="0" i="0" u="none" strike="noStrike" kern="1200" baseline="0" dirty="0" smtClean="0">
                <a:solidFill>
                  <a:schemeClr val="tx1"/>
                </a:solidFill>
                <a:latin typeface="Times New Roman" pitchFamily="-84" charset="0"/>
                <a:ea typeface="+mn-ea"/>
                <a:cs typeface="+mn-cs"/>
              </a:rPr>
              <a:t>If the branch is to be taken, the branch instruction is made available at the</a:t>
            </a:r>
          </a:p>
          <a:p>
            <a:r>
              <a:rPr kumimoji="1" lang="en-US" sz="1200" b="0" i="0" u="none" strike="noStrike" kern="1200" baseline="0" dirty="0" smtClean="0">
                <a:solidFill>
                  <a:schemeClr val="tx1"/>
                </a:solidFill>
                <a:latin typeface="Times New Roman" pitchFamily="-84" charset="0"/>
                <a:ea typeface="+mn-ea"/>
                <a:cs typeface="+mn-cs"/>
              </a:rPr>
              <a:t>same time as the decision is made, restricting idle time to just one cycle.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Figure 16.13 clarifies the manner in which branches are handled, which can be</a:t>
            </a:r>
          </a:p>
          <a:p>
            <a:r>
              <a:rPr kumimoji="1" lang="en-US" sz="1200" b="0" i="0" u="none" strike="noStrike" kern="1200" baseline="0" dirty="0" smtClean="0">
                <a:solidFill>
                  <a:schemeClr val="tx1"/>
                </a:solidFill>
                <a:latin typeface="Times New Roman" pitchFamily="-84" charset="0"/>
                <a:ea typeface="+mn-ea"/>
                <a:cs typeface="+mn-cs"/>
              </a:rPr>
              <a:t>described as follows: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1.  The decode stage forwards addresses from unconditional branches and speculatively</a:t>
            </a:r>
          </a:p>
          <a:p>
            <a:r>
              <a:rPr kumimoji="1" lang="en-US" sz="1200" b="0" i="0" u="none" strike="noStrike" kern="1200" baseline="0" dirty="0" smtClean="0">
                <a:solidFill>
                  <a:schemeClr val="tx1"/>
                </a:solidFill>
                <a:latin typeface="Times New Roman" pitchFamily="-84" charset="0"/>
                <a:ea typeface="+mn-ea"/>
                <a:cs typeface="+mn-cs"/>
              </a:rPr>
              <a:t>forwards addresses from conditional branches when it is possible to</a:t>
            </a:r>
          </a:p>
          <a:p>
            <a:r>
              <a:rPr kumimoji="1" lang="en-US" sz="1200" b="0" i="0" u="none" strike="noStrike" kern="1200" baseline="0" dirty="0" smtClean="0">
                <a:solidFill>
                  <a:schemeClr val="tx1"/>
                </a:solidFill>
                <a:latin typeface="Times New Roman" pitchFamily="-84" charset="0"/>
                <a:ea typeface="+mn-ea"/>
                <a:cs typeface="+mn-cs"/>
              </a:rPr>
              <a:t>calculate the address.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2.  If the ALU determines that a branch is not taken, this information is fed back</a:t>
            </a:r>
          </a:p>
          <a:p>
            <a:r>
              <a:rPr kumimoji="1" lang="en-US" sz="1200" b="0" i="0" u="none" strike="noStrike" kern="1200" baseline="0" dirty="0" smtClean="0">
                <a:solidFill>
                  <a:schemeClr val="tx1"/>
                </a:solidFill>
                <a:latin typeface="Times New Roman" pitchFamily="-84" charset="0"/>
                <a:ea typeface="+mn-ea"/>
                <a:cs typeface="+mn-cs"/>
              </a:rPr>
              <a:t>to empty the instruction cache.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3.  A load instruction to the program counter results in a branch address to be</a:t>
            </a:r>
          </a:p>
          <a:p>
            <a:r>
              <a:rPr kumimoji="1" lang="en-US" sz="1200" b="0" i="0" u="none" strike="noStrike" kern="1200" baseline="0" dirty="0" smtClean="0">
                <a:solidFill>
                  <a:schemeClr val="tx1"/>
                </a:solidFill>
                <a:latin typeface="Times New Roman" pitchFamily="-84" charset="0"/>
                <a:ea typeface="+mn-ea"/>
                <a:cs typeface="+mn-cs"/>
              </a:rPr>
              <a:t>forwarded for fetching.</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As can be seen, the manner in which branches are handled is considerably</a:t>
            </a:r>
          </a:p>
          <a:p>
            <a:r>
              <a:rPr kumimoji="1" lang="en-US" sz="1200" b="0" i="0" u="none" strike="noStrike" kern="1200" baseline="0" dirty="0" smtClean="0">
                <a:solidFill>
                  <a:schemeClr val="tx1"/>
                </a:solidFill>
                <a:latin typeface="Times New Roman" pitchFamily="-84" charset="0"/>
                <a:ea typeface="+mn-ea"/>
                <a:cs typeface="+mn-cs"/>
              </a:rPr>
              <a:t>simpler for the Cortex-M than the Cortex-A, requiring less processor logic and</a:t>
            </a:r>
          </a:p>
          <a:p>
            <a:r>
              <a:rPr kumimoji="1" lang="en-US" sz="1200" b="0" i="0" u="none" strike="noStrike" kern="1200" baseline="0" dirty="0" smtClean="0">
                <a:solidFill>
                  <a:schemeClr val="tx1"/>
                </a:solidFill>
                <a:latin typeface="Times New Roman" pitchFamily="-84" charset="0"/>
                <a:ea typeface="+mn-ea"/>
                <a:cs typeface="+mn-cs"/>
              </a:rPr>
              <a:t>processing.</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39</a:t>
            </a:fld>
            <a:endParaRPr lang="en-GB" dirty="0"/>
          </a:p>
        </p:txBody>
      </p:sp>
    </p:spTree>
    <p:extLst>
      <p:ext uri="{BB962C8B-B14F-4D97-AF65-F5344CB8AC3E}">
        <p14:creationId xmlns:p14="http://schemas.microsoft.com/office/powerpoint/2010/main" val="347000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ED044-3254-254E-A16F-B99188B8BA2A}" type="slidenum">
              <a:rPr lang="en-GB"/>
              <a:pPr/>
              <a:t>4</a:t>
            </a:fld>
            <a:endParaRPr lang="en-GB" dirty="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16.1 compares, in general terms, the scalar and superscalar approaches. In a traditional scalar organization, there is a single pipelined functional unit for integer operations and one for floating-point operations. Parallelism is achieved by enabling multiple instructions to be at different stages of the pipeline at one time. In the superscalar organization, there are multiple functional units, each of which is implemented as a pipeline. Each individual functional unit provides a degree of parallelism by virtue of its pipelined structure. The use of multiple functional units enables the processor to execute streams of instructions in parallel, one stream for each pipeline. It is the responsibility of the hardware, in conjunction with the compiler, to assure that the parallel execution does not violate the intent of the program.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40</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16 summary.</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Many researchers have investigated superscalar-like processors, and their research indicates that some degree of performance improvement is possible. Table 16.1 presents the reported performance advantages. The differences in the results arise from differences both in the hardware of the simulated machine and in the applications being simulated.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5</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1532E-35D3-CE49-BF9E-93AB1E11E70F}" type="slidenum">
              <a:rPr lang="en-GB"/>
              <a:pPr/>
              <a:t>6</a:t>
            </a:fld>
            <a:endParaRPr lang="en-GB"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An alternative approach to achieving greater performance is referred to as super- pipelining, a term first coined in 1988 [JOUP88]. Superpipelining exploits the fact that many pipeline stages perform tasks that require less than half a clock cycle. Thus, a doubled internal clock speed allows the performance of two tasks in one external clock cycle. We have seen one example of this approach with the MIPS R4000.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16.2 compares the two approaches. The upper part of the diagram illustrates an ordinary pipeline, used as a base for comparison. The base pipeline issues one instruction per clock cycle and can perform one pipeline stage per clock cycle. The pipeline has four stages: instruction fetch, operation decode, operation execution, and result write back. The execution stage is crosshatched for clarity. Note that although several instructions are executing concurrently, only one instruction is in its execution stage at any one time.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next part of the diagram shows a </a:t>
            </a:r>
            <a:r>
              <a:rPr kumimoji="1" lang="en-US" sz="1200" b="1" kern="1200" dirty="0" smtClean="0">
                <a:solidFill>
                  <a:schemeClr val="tx1"/>
                </a:solidFill>
                <a:latin typeface="Times New Roman" pitchFamily="-84" charset="0"/>
                <a:ea typeface="+mn-ea"/>
                <a:cs typeface="+mn-cs"/>
              </a:rPr>
              <a:t>superpipelined </a:t>
            </a:r>
            <a:r>
              <a:rPr kumimoji="1" lang="en-US" sz="1200" kern="1200" dirty="0" smtClean="0">
                <a:solidFill>
                  <a:schemeClr val="tx1"/>
                </a:solidFill>
                <a:latin typeface="Times New Roman" pitchFamily="-84" charset="0"/>
                <a:ea typeface="+mn-ea"/>
                <a:cs typeface="+mn-cs"/>
              </a:rPr>
              <a:t>implementation that is capable of performing two pipeline stages per clock cycle. An alternative way of looking at this is that the functions performed in each stage can be split into two non-overlapping parts and each can execute in half a clock cycle. A superpipeline implementation that behaves in this fashion is said to be of degree 2. Finally, the lowest part of the diagram shows a superscalar implementation capable of executing two instances of each stage in parallel. Higher-degree superpipeline and super- scalar implementations are of course possible.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Both the superpipeline and the superscalar implementations depicted in Figure 16.2 have the same number of instructions executing at the same time in the steady state. The superpipelined processor falls behind the superscalar processor at the start of the program and at each branch target.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AE0BB-DB40-F740-B2B5-FCC856F5FD3B}" type="slidenum">
              <a:rPr lang="en-GB"/>
              <a:pPr/>
              <a:t>7</a:t>
            </a:fld>
            <a:endParaRPr lang="en-GB" dirty="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superscalar approach depends on the ability to execute multiple instructions in parallel. The term </a:t>
            </a:r>
            <a:r>
              <a:rPr kumimoji="1" lang="en-US" sz="1200" b="1" kern="1200" dirty="0" smtClean="0">
                <a:solidFill>
                  <a:schemeClr val="tx1"/>
                </a:solidFill>
                <a:latin typeface="Times New Roman" pitchFamily="-84" charset="0"/>
                <a:ea typeface="+mn-ea"/>
                <a:cs typeface="+mn-cs"/>
              </a:rPr>
              <a:t>instruction-level parallelism </a:t>
            </a:r>
            <a:r>
              <a:rPr kumimoji="1" lang="en-US" sz="1200" kern="1200" dirty="0" smtClean="0">
                <a:solidFill>
                  <a:schemeClr val="tx1"/>
                </a:solidFill>
                <a:latin typeface="Times New Roman" pitchFamily="-84" charset="0"/>
                <a:ea typeface="+mn-ea"/>
                <a:cs typeface="+mn-cs"/>
              </a:rPr>
              <a:t>refers to the degree to which, on average, the instructions of a program can be executed in parallel. A combination of compiler-based optimization and hardware techniques can be used to maximize instruction-level parallelism. Before examining the design techniques used in super- scalar machines to increase instruction-level parallelism, we need to look at the fundamental limitations to parallelism with which the system must cope. [JOHN91] lists five limitations: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True data dependency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Procedural dependency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Resource conflicts</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Output dependency</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Antidependency </a:t>
            </a: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A4E7B-50B5-0C4E-9176-A5C86A4A2435}" type="slidenum">
              <a:rPr lang="en-GB"/>
              <a:pPr/>
              <a:t>8</a:t>
            </a:fld>
            <a:endParaRPr lang="en-GB" dirty="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was discussed in Chapter 14, the presence of branches in an instruction sequence complicates the pipeline operation. The instructions following a branch (taken or not taken) have a </a:t>
            </a:r>
            <a:r>
              <a:rPr kumimoji="1" lang="en-US" sz="1200" b="1" kern="1200" dirty="0" smtClean="0">
                <a:solidFill>
                  <a:schemeClr val="tx1"/>
                </a:solidFill>
                <a:latin typeface="Times New Roman" pitchFamily="-84" charset="0"/>
                <a:ea typeface="+mn-ea"/>
                <a:cs typeface="+mn-cs"/>
              </a:rPr>
              <a:t>procedural dependency </a:t>
            </a:r>
            <a:r>
              <a:rPr kumimoji="1" lang="en-US" sz="1200" kern="1200" dirty="0" smtClean="0">
                <a:solidFill>
                  <a:schemeClr val="tx1"/>
                </a:solidFill>
                <a:latin typeface="Times New Roman" pitchFamily="-84" charset="0"/>
                <a:ea typeface="+mn-ea"/>
                <a:cs typeface="+mn-cs"/>
              </a:rPr>
              <a:t>on the branch and cannot be executed until the branch is executed. Figure 16.3 illustrates the effect of a branch on a superscalar pipeline of degree 2.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As we have seen, this type of procedural dependency also affects a scalar pipe- line. The consequence for a superscalar pipeline is more severe, because a greater magnitude of opportunity is lost with each delay.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variable-length instructions are used, then another sort of procedural dependency arises. Because the length of any particular instruction is not known, it must be at least partially decoded before the following instruction can be fetched. This prevents the simultaneous fetching required in a superscalar pipeline. This is one of the reasons that superscalar techniques are more readily applicable to a RISC or RISC-like architecture, with its fixed instruction length.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A </a:t>
            </a:r>
            <a:r>
              <a:rPr kumimoji="1" lang="en-US" sz="1200" b="1" kern="1200" dirty="0" smtClean="0">
                <a:solidFill>
                  <a:schemeClr val="tx1"/>
                </a:solidFill>
                <a:latin typeface="Times New Roman" pitchFamily="-84" charset="0"/>
                <a:ea typeface="+mn-ea"/>
                <a:cs typeface="+mn-cs"/>
              </a:rPr>
              <a:t>resource conflict </a:t>
            </a:r>
            <a:r>
              <a:rPr kumimoji="1" lang="en-US" sz="1200" kern="1200" dirty="0" smtClean="0">
                <a:solidFill>
                  <a:schemeClr val="tx1"/>
                </a:solidFill>
                <a:latin typeface="Times New Roman" pitchFamily="-84" charset="0"/>
                <a:ea typeface="+mn-ea"/>
                <a:cs typeface="+mn-cs"/>
              </a:rPr>
              <a:t>is a competition of two or more instructions for the same resource at the same time. Examples of resources include memories, caches, buses, register-file ports, and functional units (e.g., ALU adder).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terms of the pipeline, a resource conflict exhibits similar behavior to a data dependency (Figure 16.3). There are some differences, however. For one thing, re- source conflicts can be overcome by duplication of resources, whereas a true data dependency cannot be eliminated. Also, when an operation takes a long time to complete, resource conflicts can be minimized by pipelining the appropriate functional unit.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5A9AD-90B4-C046-A6E0-3C94B97E11DF}" type="slidenum">
              <a:rPr lang="en-GB"/>
              <a:pPr/>
              <a:t>9</a:t>
            </a:fld>
            <a:endParaRPr lang="en-GB" dirty="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[JOUP89a] makes an important distinction between the two related concepts of instruction-level parallelism and machine parallelism. </a:t>
            </a:r>
            <a:r>
              <a:rPr kumimoji="1" lang="en-US" sz="1200" b="1" kern="1200" dirty="0" smtClean="0">
                <a:solidFill>
                  <a:schemeClr val="tx1"/>
                </a:solidFill>
                <a:latin typeface="Times New Roman" pitchFamily="-84" charset="0"/>
                <a:ea typeface="+mn-ea"/>
                <a:cs typeface="+mn-cs"/>
              </a:rPr>
              <a:t>Instruction-level parallelism </a:t>
            </a:r>
            <a:r>
              <a:rPr kumimoji="1" lang="en-US" sz="1200" kern="1200" dirty="0" smtClean="0">
                <a:solidFill>
                  <a:schemeClr val="tx1"/>
                </a:solidFill>
                <a:latin typeface="Times New Roman" pitchFamily="-84" charset="0"/>
                <a:ea typeface="+mn-ea"/>
                <a:cs typeface="+mn-cs"/>
              </a:rPr>
              <a:t>exists when instructions in a sequence are independent and thus can be executed in parallel by overlapping.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The degree of instruction-level parallelism is determined by the frequency of true data dependencies and procedural dependencies in the code. These factors, in turn, are dependent on the instruction set architecture and on the application. Instruction-level parallelism is also determined by what [JOUP89a] refers to as operation latency: the time until the result of an instruction is available for use as an operand in a subsequent instruction. The latency determines how much of a delay a data or procedural dependency will cause.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Machine parallelism </a:t>
            </a:r>
            <a:r>
              <a:rPr kumimoji="1" lang="en-US" sz="1200" kern="1200" dirty="0" smtClean="0">
                <a:solidFill>
                  <a:schemeClr val="tx1"/>
                </a:solidFill>
                <a:latin typeface="Times New Roman" pitchFamily="-84" charset="0"/>
                <a:ea typeface="+mn-ea"/>
                <a:cs typeface="+mn-cs"/>
              </a:rPr>
              <a:t>is a measure of the ability of the processor to take advantage of instruction-level parallelism. Machine parallelism is determined by the number of instructions that can be fetched and executed at the same time (the number of parallel pipelines) and by the speed and sophistication of the mechanisms that the processor uses to find independent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Both instruction-level and machine parallelism are important factors in enhancing performance. A program may not have enough instruction-level parallel- ism to take full advantage of machine parallelism. The use of a fixed-length instruction set architecture, as in a RISC, enhances instruction-level parallelism. On the other hand, limited machine parallelism will limit performance no matter what the nature of the program.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F6CC1DC8-7788-1348-9914-1A83B573B27E}" type="datetime1">
              <a:rPr lang="en-US" smtClean="0"/>
              <a:t>3/27/2016</a:t>
            </a:fld>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             </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14178FF-3A4D-964A-A913-8A303C3735C3}" type="datetime1">
              <a:rPr lang="en-US" smtClean="0"/>
              <a:t>3/27/2016</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4FF469A-935D-E34F-8D9D-96199263F838}" type="datetime1">
              <a:rPr lang="en-US" smtClean="0"/>
              <a:t>3/27/2016</a:t>
            </a:fld>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3C503B2A-4823-2E4E-9406-F629FE37EFDD}" type="datetime1">
              <a:rPr lang="en-US" smtClean="0"/>
              <a:t>3/27/2016</a:t>
            </a:fld>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             </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A5BAA46-F4E8-F247-860F-B6D811DE6355}" type="datetime1">
              <a:rPr lang="en-US" smtClean="0"/>
              <a:t>3/27/2016</a:t>
            </a:fld>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             </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29879741-8CD4-414D-9483-8FDBF7C42840}" type="datetime1">
              <a:rPr lang="en-US" smtClean="0"/>
              <a:t>3/27/2016</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F34F00-8606-0444-BB2E-A915CCE2A5D9}" type="datetime1">
              <a:rPr lang="en-US" smtClean="0"/>
              <a:t>3/27/2016</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A3ABBD7B-AF03-7A46-AB32-EA580338A738}" type="datetime1">
              <a:rPr lang="en-US" smtClean="0"/>
              <a:t>3/27/2016</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1731051D-7F38-8440-879D-531E88885D11}" type="datetime1">
              <a:rPr lang="en-US" smtClean="0"/>
              <a:t>3/27/2016</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10F6127-557F-FD4B-86B7-03C4113B5A7B}" type="datetime1">
              <a:rPr lang="en-US" smtClean="0"/>
              <a:t>3/27/2016</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1A416D2-91DF-C540-90D3-0B6FBD572500}" type="datetime1">
              <a:rPr lang="en-US" smtClean="0"/>
              <a:t>3/27/2016</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DF6155D5-24D0-0048-8B0C-9F31DA9DD5D3}" type="datetime1">
              <a:rPr lang="en-US" smtClean="0"/>
              <a:t>3/27/2016</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80AE31E-B889-1145-9A64-5C259052B465}" type="datetime1">
              <a:rPr lang="en-US" smtClean="0"/>
              <a:t>3/27/2016</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C4CA21-9E29-1349-BAD8-623C0B011799}" type="datetime1">
              <a:rPr lang="en-US" smtClean="0"/>
              <a:t>3/27/2016</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F0CB7FE-ABE6-A747-93E5-601E5C0BA38B}" type="datetime1">
              <a:rPr lang="en-US" smtClean="0"/>
              <a:t>3/27/2016</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             </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7AAB7290-9969-9445-AD6C-03A24CBFECB2}" type="datetime1">
              <a:rPr lang="en-US" smtClean="0"/>
              <a:t>3/27/2016</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F60606-0467-124B-9789-36EC2D37B900}" type="datetime1">
              <a:rPr lang="en-US" smtClean="0"/>
              <a:t>3/27/2016</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F1777A4-6655-9B41-865B-E15E1DF8ABAD}" type="datetime1">
              <a:rPr lang="en-US" smtClean="0"/>
              <a:t>3/27/2016</a:t>
            </a:fld>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             </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90F7C15-2D43-E643-8208-943D0F01E113}" type="datetime1">
              <a:rPr lang="en-US" smtClean="0"/>
              <a:t>3/27/2016</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C7BDA96-CFD5-E54D-9306-EBDA28CAEBC3}" type="datetime1">
              <a:rPr lang="en-US" smtClean="0"/>
              <a:t>3/27/2016</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96D2BD3D-D9C9-DB42-B13E-CA97BC1AE5BE}" type="datetime1">
              <a:rPr lang="en-US" smtClean="0"/>
              <a:t>3/27/2016</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             </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16386" name="Rectangle 2"/>
          <p:cNvSpPr>
            <a:spLocks noGrp="1" noChangeArrowheads="1"/>
          </p:cNvSpPr>
          <p:nvPr>
            <p:ph type="title" idx="4294967295"/>
          </p:nvPr>
        </p:nvSpPr>
        <p:spPr>
          <a:xfrm>
            <a:off x="251520" y="188640"/>
            <a:ext cx="7556500" cy="456913"/>
          </a:xfrm>
        </p:spPr>
        <p:txBody>
          <a:bodyPr/>
          <a:lstStyle/>
          <a:p>
            <a:r>
              <a:rPr lang="en-GB" sz="2800" dirty="0">
                <a:effectLst>
                  <a:outerShdw blurRad="38100" dist="38100" dir="2700000" algn="tl">
                    <a:srgbClr val="000000">
                      <a:alpha val="43137"/>
                    </a:srgbClr>
                  </a:outerShdw>
                </a:effectLst>
              </a:rPr>
              <a:t>Instruction Issue Policy</a:t>
            </a:r>
          </a:p>
        </p:txBody>
      </p:sp>
      <p:grpSp>
        <p:nvGrpSpPr>
          <p:cNvPr id="5" name="Group 4"/>
          <p:cNvGrpSpPr/>
          <p:nvPr/>
        </p:nvGrpSpPr>
        <p:grpSpPr>
          <a:xfrm>
            <a:off x="135957" y="836712"/>
            <a:ext cx="8972900" cy="5937858"/>
            <a:chOff x="135957" y="813291"/>
            <a:chExt cx="8972900" cy="5937858"/>
          </a:xfrm>
        </p:grpSpPr>
        <p:sp>
          <p:nvSpPr>
            <p:cNvPr id="6" name="Freeform 5"/>
            <p:cNvSpPr/>
            <p:nvPr/>
          </p:nvSpPr>
          <p:spPr>
            <a:xfrm>
              <a:off x="5463691" y="2870828"/>
              <a:ext cx="3516605" cy="3880321"/>
            </a:xfrm>
            <a:custGeom>
              <a:avLst/>
              <a:gdLst>
                <a:gd name="connsiteX0" fmla="*/ 0 w 3516605"/>
                <a:gd name="connsiteY0" fmla="*/ 351661 h 3880321"/>
                <a:gd name="connsiteX1" fmla="*/ 351661 w 3516605"/>
                <a:gd name="connsiteY1" fmla="*/ 0 h 3880321"/>
                <a:gd name="connsiteX2" fmla="*/ 3164945 w 3516605"/>
                <a:gd name="connsiteY2" fmla="*/ 0 h 3880321"/>
                <a:gd name="connsiteX3" fmla="*/ 3516606 w 3516605"/>
                <a:gd name="connsiteY3" fmla="*/ 351661 h 3880321"/>
                <a:gd name="connsiteX4" fmla="*/ 3516605 w 3516605"/>
                <a:gd name="connsiteY4" fmla="*/ 3528661 h 3880321"/>
                <a:gd name="connsiteX5" fmla="*/ 3164944 w 3516605"/>
                <a:gd name="connsiteY5" fmla="*/ 3880322 h 3880321"/>
                <a:gd name="connsiteX6" fmla="*/ 351661 w 3516605"/>
                <a:gd name="connsiteY6" fmla="*/ 3880321 h 3880321"/>
                <a:gd name="connsiteX7" fmla="*/ 0 w 3516605"/>
                <a:gd name="connsiteY7" fmla="*/ 3528660 h 3880321"/>
                <a:gd name="connsiteX8" fmla="*/ 0 w 3516605"/>
                <a:gd name="connsiteY8" fmla="*/ 351661 h 3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6605" h="3880321">
                  <a:moveTo>
                    <a:pt x="0" y="351661"/>
                  </a:moveTo>
                  <a:cubicBezTo>
                    <a:pt x="0" y="157444"/>
                    <a:pt x="157444" y="0"/>
                    <a:pt x="351661" y="0"/>
                  </a:cubicBezTo>
                  <a:lnTo>
                    <a:pt x="3164945" y="0"/>
                  </a:lnTo>
                  <a:cubicBezTo>
                    <a:pt x="3359162" y="0"/>
                    <a:pt x="3516606" y="157444"/>
                    <a:pt x="3516606" y="351661"/>
                  </a:cubicBezTo>
                  <a:cubicBezTo>
                    <a:pt x="3516606" y="1410661"/>
                    <a:pt x="3516605" y="2469661"/>
                    <a:pt x="3516605" y="3528661"/>
                  </a:cubicBezTo>
                  <a:cubicBezTo>
                    <a:pt x="3516605" y="3722878"/>
                    <a:pt x="3359161" y="3880322"/>
                    <a:pt x="3164944" y="3880322"/>
                  </a:cubicBezTo>
                  <a:lnTo>
                    <a:pt x="351661" y="3880321"/>
                  </a:lnTo>
                  <a:cubicBezTo>
                    <a:pt x="157444" y="3880321"/>
                    <a:pt x="0" y="3722877"/>
                    <a:pt x="0" y="3528660"/>
                  </a:cubicBezTo>
                  <a:lnTo>
                    <a:pt x="0" y="351661"/>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3">
                <a:hueOff val="-720000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88040" tIns="1103139" rIns="133058" bIns="133057" numCol="1" spcCol="1270" anchor="t" anchorCtr="0">
              <a:noAutofit/>
            </a:bodyPr>
            <a:lstStyle/>
            <a:p>
              <a:pPr marL="171450" lvl="1" indent="-171450" algn="l" defTabSz="711200" rtl="0">
                <a:lnSpc>
                  <a:spcPct val="90000"/>
                </a:lnSpc>
                <a:spcBef>
                  <a:spcPct val="0"/>
                </a:spcBef>
                <a:spcAft>
                  <a:spcPct val="15000"/>
                </a:spcAft>
                <a:buChar char="••"/>
              </a:pPr>
              <a:r>
                <a:rPr lang="en-GB" sz="1600" b="1" kern="1200" dirty="0" smtClean="0">
                  <a:solidFill>
                    <a:srgbClr val="FF0000"/>
                  </a:solidFill>
                </a:rPr>
                <a:t>The order in which instructions are fetched</a:t>
              </a:r>
              <a:endParaRPr lang="en-GB" sz="1600" b="1" kern="1200" dirty="0">
                <a:solidFill>
                  <a:srgbClr val="FF0000"/>
                </a:solidFill>
              </a:endParaRPr>
            </a:p>
            <a:p>
              <a:pPr marL="171450" lvl="1" indent="-171450" algn="l" defTabSz="711200" rtl="0">
                <a:lnSpc>
                  <a:spcPct val="90000"/>
                </a:lnSpc>
                <a:spcBef>
                  <a:spcPct val="0"/>
                </a:spcBef>
                <a:spcAft>
                  <a:spcPct val="15000"/>
                </a:spcAft>
                <a:buChar char="••"/>
              </a:pPr>
              <a:r>
                <a:rPr lang="en-GB" sz="1600" b="1" kern="1200" dirty="0" smtClean="0">
                  <a:solidFill>
                    <a:srgbClr val="FF0000"/>
                  </a:solidFill>
                </a:rPr>
                <a:t>The order in which instructions are executed</a:t>
              </a:r>
              <a:endParaRPr lang="en-GB" sz="1600" b="1" kern="1200" dirty="0">
                <a:solidFill>
                  <a:srgbClr val="FF0000"/>
                </a:solidFill>
              </a:endParaRPr>
            </a:p>
            <a:p>
              <a:pPr marL="171450" lvl="1" indent="-171450" algn="l" defTabSz="711200" rtl="0">
                <a:lnSpc>
                  <a:spcPct val="90000"/>
                </a:lnSpc>
                <a:spcBef>
                  <a:spcPct val="0"/>
                </a:spcBef>
                <a:spcAft>
                  <a:spcPct val="15000"/>
                </a:spcAft>
                <a:buChar char="••"/>
              </a:pPr>
              <a:r>
                <a:rPr lang="en-GB" sz="1600" b="1" kern="1200" dirty="0" smtClean="0">
                  <a:solidFill>
                    <a:srgbClr val="FF0000"/>
                  </a:solidFill>
                </a:rPr>
                <a:t>The order in which instructions update the contents of register and memory locations</a:t>
              </a:r>
              <a:endParaRPr lang="en-GB" sz="1600" b="1" kern="1200" dirty="0">
                <a:solidFill>
                  <a:srgbClr val="FF0000"/>
                </a:solidFill>
              </a:endParaRPr>
            </a:p>
          </p:txBody>
        </p:sp>
        <p:sp>
          <p:nvSpPr>
            <p:cNvPr id="7" name="Freeform 6"/>
            <p:cNvSpPr/>
            <p:nvPr/>
          </p:nvSpPr>
          <p:spPr>
            <a:xfrm>
              <a:off x="216895" y="2795837"/>
              <a:ext cx="3330788" cy="3784740"/>
            </a:xfrm>
            <a:custGeom>
              <a:avLst/>
              <a:gdLst>
                <a:gd name="connsiteX0" fmla="*/ 0 w 3330788"/>
                <a:gd name="connsiteY0" fmla="*/ 333079 h 3784740"/>
                <a:gd name="connsiteX1" fmla="*/ 333079 w 3330788"/>
                <a:gd name="connsiteY1" fmla="*/ 0 h 3784740"/>
                <a:gd name="connsiteX2" fmla="*/ 2997709 w 3330788"/>
                <a:gd name="connsiteY2" fmla="*/ 0 h 3784740"/>
                <a:gd name="connsiteX3" fmla="*/ 3330788 w 3330788"/>
                <a:gd name="connsiteY3" fmla="*/ 333079 h 3784740"/>
                <a:gd name="connsiteX4" fmla="*/ 3330788 w 3330788"/>
                <a:gd name="connsiteY4" fmla="*/ 3451661 h 3784740"/>
                <a:gd name="connsiteX5" fmla="*/ 2997709 w 3330788"/>
                <a:gd name="connsiteY5" fmla="*/ 3784740 h 3784740"/>
                <a:gd name="connsiteX6" fmla="*/ 333079 w 3330788"/>
                <a:gd name="connsiteY6" fmla="*/ 3784740 h 3784740"/>
                <a:gd name="connsiteX7" fmla="*/ 0 w 3330788"/>
                <a:gd name="connsiteY7" fmla="*/ 3451661 h 3784740"/>
                <a:gd name="connsiteX8" fmla="*/ 0 w 3330788"/>
                <a:gd name="connsiteY8" fmla="*/ 333079 h 37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0788" h="3784740">
                  <a:moveTo>
                    <a:pt x="0" y="333079"/>
                  </a:moveTo>
                  <a:cubicBezTo>
                    <a:pt x="0" y="149125"/>
                    <a:pt x="149125" y="0"/>
                    <a:pt x="333079" y="0"/>
                  </a:cubicBezTo>
                  <a:lnTo>
                    <a:pt x="2997709" y="0"/>
                  </a:lnTo>
                  <a:cubicBezTo>
                    <a:pt x="3181663" y="0"/>
                    <a:pt x="3330788" y="149125"/>
                    <a:pt x="3330788" y="333079"/>
                  </a:cubicBezTo>
                  <a:lnTo>
                    <a:pt x="3330788" y="3451661"/>
                  </a:lnTo>
                  <a:cubicBezTo>
                    <a:pt x="3330788" y="3635615"/>
                    <a:pt x="3181663" y="3784740"/>
                    <a:pt x="2997709" y="3784740"/>
                  </a:cubicBezTo>
                  <a:lnTo>
                    <a:pt x="333079" y="3784740"/>
                  </a:lnTo>
                  <a:cubicBezTo>
                    <a:pt x="149125" y="3784740"/>
                    <a:pt x="0" y="3635615"/>
                    <a:pt x="0" y="3451661"/>
                  </a:cubicBezTo>
                  <a:lnTo>
                    <a:pt x="0" y="333079"/>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3">
                <a:hueOff val="-1080000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9249" tIns="1075434" rIns="1128486" bIns="129249" numCol="1" spcCol="1270" anchor="t" anchorCtr="0">
              <a:noAutofit/>
            </a:bodyPr>
            <a:lstStyle/>
            <a:p>
              <a:pPr marL="171450" lvl="1" indent="-171450" algn="l" defTabSz="711200" rtl="0">
                <a:lnSpc>
                  <a:spcPct val="90000"/>
                </a:lnSpc>
                <a:spcBef>
                  <a:spcPct val="0"/>
                </a:spcBef>
                <a:spcAft>
                  <a:spcPct val="15000"/>
                </a:spcAft>
                <a:buChar char="••"/>
              </a:pPr>
              <a:r>
                <a:rPr lang="en-GB" sz="1600" b="1" kern="1200" dirty="0" smtClean="0">
                  <a:solidFill>
                    <a:srgbClr val="FF0000"/>
                  </a:solidFill>
                </a:rPr>
                <a:t>In-order issue with in-order completion</a:t>
              </a:r>
              <a:endParaRPr lang="en-GB" sz="1600" b="1" kern="1200" dirty="0">
                <a:solidFill>
                  <a:srgbClr val="FF0000"/>
                </a:solidFill>
              </a:endParaRPr>
            </a:p>
            <a:p>
              <a:pPr marL="171450" lvl="1" indent="-171450" algn="l" defTabSz="711200" rtl="0">
                <a:lnSpc>
                  <a:spcPct val="90000"/>
                </a:lnSpc>
                <a:spcBef>
                  <a:spcPct val="0"/>
                </a:spcBef>
                <a:spcAft>
                  <a:spcPct val="15000"/>
                </a:spcAft>
                <a:buChar char="••"/>
              </a:pPr>
              <a:r>
                <a:rPr lang="en-GB" sz="1600" b="1" kern="1200" dirty="0" smtClean="0">
                  <a:solidFill>
                    <a:srgbClr val="FF0000"/>
                  </a:solidFill>
                </a:rPr>
                <a:t>In-order issue with out-of-order completion</a:t>
              </a:r>
              <a:endParaRPr lang="en-GB" sz="1600" b="1" kern="1200" dirty="0">
                <a:solidFill>
                  <a:srgbClr val="FF0000"/>
                </a:solidFill>
              </a:endParaRPr>
            </a:p>
            <a:p>
              <a:pPr marL="171450" lvl="1" indent="-171450" algn="l" defTabSz="711200" rtl="0">
                <a:lnSpc>
                  <a:spcPct val="90000"/>
                </a:lnSpc>
                <a:spcBef>
                  <a:spcPct val="0"/>
                </a:spcBef>
                <a:spcAft>
                  <a:spcPct val="15000"/>
                </a:spcAft>
                <a:buChar char="••"/>
              </a:pPr>
              <a:r>
                <a:rPr lang="en-GB" sz="1600" b="1" kern="1200" dirty="0" smtClean="0">
                  <a:solidFill>
                    <a:srgbClr val="FF0000"/>
                  </a:solidFill>
                </a:rPr>
                <a:t>Out-of-order issue with out-of-order completion</a:t>
              </a:r>
              <a:endParaRPr lang="en-GB" sz="1600" b="1" kern="1200" dirty="0">
                <a:solidFill>
                  <a:srgbClr val="FF0000"/>
                </a:solidFill>
              </a:endParaRPr>
            </a:p>
          </p:txBody>
        </p:sp>
        <p:sp>
          <p:nvSpPr>
            <p:cNvPr id="8" name="Freeform 7"/>
            <p:cNvSpPr/>
            <p:nvPr/>
          </p:nvSpPr>
          <p:spPr>
            <a:xfrm>
              <a:off x="4381144" y="813291"/>
              <a:ext cx="4727713" cy="1642568"/>
            </a:xfrm>
            <a:custGeom>
              <a:avLst/>
              <a:gdLst>
                <a:gd name="connsiteX0" fmla="*/ 0 w 4727713"/>
                <a:gd name="connsiteY0" fmla="*/ 164257 h 1642568"/>
                <a:gd name="connsiteX1" fmla="*/ 164257 w 4727713"/>
                <a:gd name="connsiteY1" fmla="*/ 0 h 1642568"/>
                <a:gd name="connsiteX2" fmla="*/ 4563456 w 4727713"/>
                <a:gd name="connsiteY2" fmla="*/ 0 h 1642568"/>
                <a:gd name="connsiteX3" fmla="*/ 4727713 w 4727713"/>
                <a:gd name="connsiteY3" fmla="*/ 164257 h 1642568"/>
                <a:gd name="connsiteX4" fmla="*/ 4727713 w 4727713"/>
                <a:gd name="connsiteY4" fmla="*/ 1478311 h 1642568"/>
                <a:gd name="connsiteX5" fmla="*/ 4563456 w 4727713"/>
                <a:gd name="connsiteY5" fmla="*/ 1642568 h 1642568"/>
                <a:gd name="connsiteX6" fmla="*/ 164257 w 4727713"/>
                <a:gd name="connsiteY6" fmla="*/ 1642568 h 1642568"/>
                <a:gd name="connsiteX7" fmla="*/ 0 w 4727713"/>
                <a:gd name="connsiteY7" fmla="*/ 1478311 h 1642568"/>
                <a:gd name="connsiteX8" fmla="*/ 0 w 4727713"/>
                <a:gd name="connsiteY8" fmla="*/ 164257 h 16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713" h="1642568">
                  <a:moveTo>
                    <a:pt x="0" y="164257"/>
                  </a:moveTo>
                  <a:cubicBezTo>
                    <a:pt x="0" y="73540"/>
                    <a:pt x="73540" y="0"/>
                    <a:pt x="164257" y="0"/>
                  </a:cubicBezTo>
                  <a:lnTo>
                    <a:pt x="4563456" y="0"/>
                  </a:lnTo>
                  <a:cubicBezTo>
                    <a:pt x="4654173" y="0"/>
                    <a:pt x="4727713" y="73540"/>
                    <a:pt x="4727713" y="164257"/>
                  </a:cubicBezTo>
                  <a:lnTo>
                    <a:pt x="4727713" y="1478311"/>
                  </a:lnTo>
                  <a:cubicBezTo>
                    <a:pt x="4727713" y="1569028"/>
                    <a:pt x="4654173" y="1642568"/>
                    <a:pt x="4563456" y="1642568"/>
                  </a:cubicBezTo>
                  <a:lnTo>
                    <a:pt x="164257" y="1642568"/>
                  </a:lnTo>
                  <a:cubicBezTo>
                    <a:pt x="73540" y="1642568"/>
                    <a:pt x="0" y="1569028"/>
                    <a:pt x="0" y="1478311"/>
                  </a:cubicBezTo>
                  <a:lnTo>
                    <a:pt x="0" y="164257"/>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3">
                <a:hueOff val="-360000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11546" tIns="93232" rIns="93232" bIns="503874" numCol="1" spcCol="1270" anchor="t" anchorCtr="0">
              <a:noAutofit/>
            </a:bodyPr>
            <a:lstStyle/>
            <a:p>
              <a:pPr marL="403225" lvl="1" indent="-174625" algn="l" defTabSz="666750" rtl="0">
                <a:lnSpc>
                  <a:spcPct val="90000"/>
                </a:lnSpc>
                <a:spcBef>
                  <a:spcPct val="0"/>
                </a:spcBef>
                <a:spcAft>
                  <a:spcPct val="15000"/>
                </a:spcAft>
                <a:buChar char="••"/>
              </a:pPr>
              <a:r>
                <a:rPr lang="en-GB" sz="1500" b="1" kern="1200" dirty="0" smtClean="0">
                  <a:solidFill>
                    <a:srgbClr val="FF0000"/>
                  </a:solidFill>
                </a:rPr>
                <a:t>Refers to the </a:t>
              </a:r>
              <a:r>
                <a:rPr lang="en-GB" sz="1500" b="1" i="1" u="sng" kern="1200" dirty="0" smtClean="0">
                  <a:solidFill>
                    <a:srgbClr val="FF0000"/>
                  </a:solidFill>
                </a:rPr>
                <a:t>protocol used to issue instructions</a:t>
              </a:r>
              <a:endParaRPr lang="en-GB" sz="1500" b="1" i="1" u="sng" kern="1200" dirty="0">
                <a:solidFill>
                  <a:srgbClr val="FF0000"/>
                </a:solidFill>
              </a:endParaRPr>
            </a:p>
            <a:p>
              <a:pPr marL="457200" lvl="1" indent="-174625" algn="l" defTabSz="666750" rtl="0">
                <a:lnSpc>
                  <a:spcPct val="90000"/>
                </a:lnSpc>
                <a:spcBef>
                  <a:spcPct val="0"/>
                </a:spcBef>
                <a:spcAft>
                  <a:spcPct val="15000"/>
                </a:spcAft>
                <a:buChar char="••"/>
              </a:pPr>
              <a:r>
                <a:rPr lang="en-GB" sz="1500" b="1" kern="1200" dirty="0" smtClean="0">
                  <a:solidFill>
                    <a:srgbClr val="FF0000"/>
                  </a:solidFill>
                </a:rPr>
                <a:t>Instruction issue </a:t>
              </a:r>
              <a:r>
                <a:rPr lang="en-GB" sz="1500" b="1" i="1" u="sng" kern="1200" dirty="0" smtClean="0">
                  <a:solidFill>
                    <a:srgbClr val="FF0000"/>
                  </a:solidFill>
                </a:rPr>
                <a:t>occurs</a:t>
              </a:r>
              <a:r>
                <a:rPr lang="en-GB" sz="1500" b="1" kern="1200" dirty="0" smtClean="0">
                  <a:solidFill>
                    <a:srgbClr val="FF0000"/>
                  </a:solidFill>
                </a:rPr>
                <a:t> when </a:t>
              </a:r>
              <a:r>
                <a:rPr lang="en-GB" sz="1500" b="1" i="1" u="sng" kern="1200" dirty="0" smtClean="0">
                  <a:solidFill>
                    <a:srgbClr val="FF0000"/>
                  </a:solidFill>
                </a:rPr>
                <a:t>instruction moves </a:t>
              </a:r>
              <a:r>
                <a:rPr lang="en-GB" sz="1500" b="1" kern="1200" dirty="0" smtClean="0">
                  <a:solidFill>
                    <a:srgbClr val="FF0000"/>
                  </a:solidFill>
                </a:rPr>
                <a:t>from the </a:t>
              </a:r>
              <a:r>
                <a:rPr lang="en-GB" sz="1500" b="1" i="1" u="sng" kern="1200" dirty="0" smtClean="0">
                  <a:solidFill>
                    <a:srgbClr val="FF0000"/>
                  </a:solidFill>
                </a:rPr>
                <a:t>decode stage </a:t>
              </a:r>
              <a:r>
                <a:rPr lang="en-GB" sz="1500" b="1" kern="1200" dirty="0" smtClean="0">
                  <a:solidFill>
                    <a:srgbClr val="FF0000"/>
                  </a:solidFill>
                </a:rPr>
                <a:t>of the pipeline </a:t>
              </a:r>
              <a:r>
                <a:rPr lang="en-GB" sz="1500" b="1" i="1" u="sng" kern="1200" dirty="0" smtClean="0">
                  <a:solidFill>
                    <a:srgbClr val="FF0000"/>
                  </a:solidFill>
                </a:rPr>
                <a:t>to the first execute </a:t>
              </a:r>
              <a:r>
                <a:rPr lang="en-GB" sz="1500" b="1" kern="1200" dirty="0" smtClean="0">
                  <a:solidFill>
                    <a:srgbClr val="FF0000"/>
                  </a:solidFill>
                </a:rPr>
                <a:t>stage of the pipeline</a:t>
              </a:r>
              <a:endParaRPr lang="en-GB" sz="1500" b="1" kern="1200" dirty="0">
                <a:solidFill>
                  <a:srgbClr val="FF0000"/>
                </a:solidFill>
              </a:endParaRPr>
            </a:p>
          </p:txBody>
        </p:sp>
        <p:sp>
          <p:nvSpPr>
            <p:cNvPr id="9" name="Freeform 8"/>
            <p:cNvSpPr/>
            <p:nvPr/>
          </p:nvSpPr>
          <p:spPr>
            <a:xfrm>
              <a:off x="135957" y="813291"/>
              <a:ext cx="3427931" cy="1642568"/>
            </a:xfrm>
            <a:custGeom>
              <a:avLst/>
              <a:gdLst>
                <a:gd name="connsiteX0" fmla="*/ 0 w 3427931"/>
                <a:gd name="connsiteY0" fmla="*/ 164257 h 1642568"/>
                <a:gd name="connsiteX1" fmla="*/ 164257 w 3427931"/>
                <a:gd name="connsiteY1" fmla="*/ 0 h 1642568"/>
                <a:gd name="connsiteX2" fmla="*/ 3263674 w 3427931"/>
                <a:gd name="connsiteY2" fmla="*/ 0 h 1642568"/>
                <a:gd name="connsiteX3" fmla="*/ 3427931 w 3427931"/>
                <a:gd name="connsiteY3" fmla="*/ 164257 h 1642568"/>
                <a:gd name="connsiteX4" fmla="*/ 3427931 w 3427931"/>
                <a:gd name="connsiteY4" fmla="*/ 1478311 h 1642568"/>
                <a:gd name="connsiteX5" fmla="*/ 3263674 w 3427931"/>
                <a:gd name="connsiteY5" fmla="*/ 1642568 h 1642568"/>
                <a:gd name="connsiteX6" fmla="*/ 164257 w 3427931"/>
                <a:gd name="connsiteY6" fmla="*/ 1642568 h 1642568"/>
                <a:gd name="connsiteX7" fmla="*/ 0 w 3427931"/>
                <a:gd name="connsiteY7" fmla="*/ 1478311 h 1642568"/>
                <a:gd name="connsiteX8" fmla="*/ 0 w 3427931"/>
                <a:gd name="connsiteY8" fmla="*/ 164257 h 16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7931" h="1642568">
                  <a:moveTo>
                    <a:pt x="0" y="164257"/>
                  </a:moveTo>
                  <a:cubicBezTo>
                    <a:pt x="0" y="73540"/>
                    <a:pt x="73540" y="0"/>
                    <a:pt x="164257" y="0"/>
                  </a:cubicBezTo>
                  <a:lnTo>
                    <a:pt x="3263674" y="0"/>
                  </a:lnTo>
                  <a:cubicBezTo>
                    <a:pt x="3354391" y="0"/>
                    <a:pt x="3427931" y="73540"/>
                    <a:pt x="3427931" y="164257"/>
                  </a:cubicBezTo>
                  <a:lnTo>
                    <a:pt x="3427931" y="1478311"/>
                  </a:lnTo>
                  <a:cubicBezTo>
                    <a:pt x="3427931" y="1569028"/>
                    <a:pt x="3354391" y="1642568"/>
                    <a:pt x="3263674" y="1642568"/>
                  </a:cubicBezTo>
                  <a:lnTo>
                    <a:pt x="164257" y="1642568"/>
                  </a:lnTo>
                  <a:cubicBezTo>
                    <a:pt x="73540" y="1642568"/>
                    <a:pt x="0" y="1569028"/>
                    <a:pt x="0" y="1478311"/>
                  </a:cubicBezTo>
                  <a:lnTo>
                    <a:pt x="0" y="164257"/>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7042" tIns="97042" rIns="1125421" bIns="507684" numCol="1" spcCol="1270" anchor="t" anchorCtr="0">
              <a:noAutofit/>
            </a:bodyPr>
            <a:lstStyle/>
            <a:p>
              <a:pPr marL="171450" lvl="1" indent="-171450" algn="l" defTabSz="711200" rtl="0">
                <a:lnSpc>
                  <a:spcPct val="90000"/>
                </a:lnSpc>
                <a:spcBef>
                  <a:spcPct val="0"/>
                </a:spcBef>
                <a:spcAft>
                  <a:spcPct val="15000"/>
                </a:spcAft>
                <a:buChar char="••"/>
              </a:pPr>
              <a:r>
                <a:rPr lang="en-GB" sz="1600" b="1" kern="1200" dirty="0" smtClean="0">
                  <a:solidFill>
                    <a:srgbClr val="FF0000"/>
                  </a:solidFill>
                </a:rPr>
                <a:t>Refers to the process of </a:t>
              </a:r>
              <a:r>
                <a:rPr lang="en-GB" sz="1600" b="1" i="1" u="sng" kern="1200" dirty="0" smtClean="0">
                  <a:solidFill>
                    <a:srgbClr val="FF0000"/>
                  </a:solidFill>
                  <a:effectLst/>
                </a:rPr>
                <a:t>initiating instruction </a:t>
              </a:r>
              <a:r>
                <a:rPr lang="en-GB" sz="1600" b="1" i="1" u="sng" kern="1200" dirty="0" smtClean="0">
                  <a:solidFill>
                    <a:srgbClr val="FF0000"/>
                  </a:solidFill>
                  <a:effectLst/>
                </a:rPr>
                <a:t>(</a:t>
              </a:r>
              <a:r>
                <a:rPr lang="en-GB" sz="1600" b="1" i="1" u="sng" kern="1200" dirty="0" smtClean="0">
                  <a:solidFill>
                    <a:srgbClr val="FF0000"/>
                  </a:solidFill>
                </a:rPr>
                <a:t>execution)</a:t>
              </a:r>
              <a:r>
                <a:rPr lang="en-GB" sz="1600" b="1" kern="1200" dirty="0" smtClean="0">
                  <a:solidFill>
                    <a:srgbClr val="FF0000"/>
                  </a:solidFill>
                </a:rPr>
                <a:t> </a:t>
              </a:r>
              <a:r>
                <a:rPr lang="en-GB" sz="1600" b="1" kern="1200" dirty="0" smtClean="0">
                  <a:solidFill>
                    <a:srgbClr val="FF0000"/>
                  </a:solidFill>
                </a:rPr>
                <a:t>in </a:t>
              </a:r>
              <a:r>
                <a:rPr lang="en-GB" sz="1600" b="1" i="1" u="sng" kern="1200" dirty="0" smtClean="0">
                  <a:solidFill>
                    <a:srgbClr val="FF0000"/>
                  </a:solidFill>
                </a:rPr>
                <a:t>the </a:t>
              </a:r>
              <a:r>
                <a:rPr lang="en-GB" sz="1600" b="1" i="1" u="sng" kern="1200" dirty="0" smtClean="0">
                  <a:solidFill>
                    <a:srgbClr val="FF0000"/>
                  </a:solidFill>
                </a:rPr>
                <a:t>processor’s functional units</a:t>
              </a:r>
              <a:endParaRPr lang="en-GB" sz="1600" b="1" i="1" u="sng" kern="1200" dirty="0">
                <a:solidFill>
                  <a:srgbClr val="FF0000"/>
                </a:solidFill>
              </a:endParaRPr>
            </a:p>
          </p:txBody>
        </p:sp>
        <p:sp>
          <p:nvSpPr>
            <p:cNvPr id="10" name="Freeform 9"/>
            <p:cNvSpPr/>
            <p:nvPr/>
          </p:nvSpPr>
          <p:spPr>
            <a:xfrm>
              <a:off x="2411760" y="1121518"/>
              <a:ext cx="2079687" cy="2222600"/>
            </a:xfrm>
            <a:custGeom>
              <a:avLst/>
              <a:gdLst>
                <a:gd name="connsiteX0" fmla="*/ 0 w 2079687"/>
                <a:gd name="connsiteY0" fmla="*/ 2222600 h 2222600"/>
                <a:gd name="connsiteX1" fmla="*/ 2079687 w 2079687"/>
                <a:gd name="connsiteY1" fmla="*/ 0 h 2222600"/>
                <a:gd name="connsiteX2" fmla="*/ 2079687 w 2079687"/>
                <a:gd name="connsiteY2" fmla="*/ 2222600 h 2222600"/>
                <a:gd name="connsiteX3" fmla="*/ 0 w 2079687"/>
                <a:gd name="connsiteY3" fmla="*/ 2222600 h 2222600"/>
              </a:gdLst>
              <a:ahLst/>
              <a:cxnLst>
                <a:cxn ang="0">
                  <a:pos x="connsiteX0" y="connsiteY0"/>
                </a:cxn>
                <a:cxn ang="0">
                  <a:pos x="connsiteX1" y="connsiteY1"/>
                </a:cxn>
                <a:cxn ang="0">
                  <a:pos x="connsiteX2" y="connsiteY2"/>
                </a:cxn>
                <a:cxn ang="0">
                  <a:pos x="connsiteX3" y="connsiteY3"/>
                </a:cxn>
              </a:cxnLst>
              <a:rect l="l" t="t" r="r" b="b"/>
              <a:pathLst>
                <a:path w="2079687" h="2222600">
                  <a:moveTo>
                    <a:pt x="0" y="2222600"/>
                  </a:moveTo>
                  <a:cubicBezTo>
                    <a:pt x="0" y="995092"/>
                    <a:pt x="931108" y="0"/>
                    <a:pt x="2079687" y="0"/>
                  </a:cubicBezTo>
                  <a:lnTo>
                    <a:pt x="2079687" y="2222600"/>
                  </a:lnTo>
                  <a:lnTo>
                    <a:pt x="0" y="22226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722918" tIns="764776" rIns="113792" bIns="113792" numCol="1" spcCol="1270" anchor="ctr" anchorCtr="0">
              <a:noAutofit/>
            </a:bodyPr>
            <a:lstStyle/>
            <a:p>
              <a:pPr lvl="0" algn="ctr" defTabSz="711200" rtl="0">
                <a:lnSpc>
                  <a:spcPct val="90000"/>
                </a:lnSpc>
                <a:spcBef>
                  <a:spcPct val="0"/>
                </a:spcBef>
                <a:spcAft>
                  <a:spcPct val="35000"/>
                </a:spcAft>
              </a:pPr>
              <a:r>
                <a:rPr lang="en-GB" sz="1600" b="1" kern="1200" dirty="0" smtClean="0"/>
                <a:t>Instruction</a:t>
              </a:r>
              <a:r>
                <a:rPr lang="en-GB" sz="1200" kern="1200" dirty="0" smtClean="0"/>
                <a:t> </a:t>
              </a:r>
              <a:r>
                <a:rPr lang="en-GB" sz="1800" b="1" kern="1200" dirty="0" smtClean="0"/>
                <a:t>issue</a:t>
              </a:r>
              <a:endParaRPr lang="en-GB" sz="1200" b="1" kern="1200" dirty="0"/>
            </a:p>
          </p:txBody>
        </p:sp>
        <p:sp>
          <p:nvSpPr>
            <p:cNvPr id="11" name="Freeform 10"/>
            <p:cNvSpPr/>
            <p:nvPr/>
          </p:nvSpPr>
          <p:spPr>
            <a:xfrm>
              <a:off x="4572000" y="1140942"/>
              <a:ext cx="1900768" cy="2222601"/>
            </a:xfrm>
            <a:custGeom>
              <a:avLst/>
              <a:gdLst>
                <a:gd name="connsiteX0" fmla="*/ 0 w 2222600"/>
                <a:gd name="connsiteY0" fmla="*/ 1900767 h 1900767"/>
                <a:gd name="connsiteX1" fmla="*/ 2222600 w 2222600"/>
                <a:gd name="connsiteY1" fmla="*/ 0 h 1900767"/>
                <a:gd name="connsiteX2" fmla="*/ 2222600 w 2222600"/>
                <a:gd name="connsiteY2" fmla="*/ 1900767 h 1900767"/>
                <a:gd name="connsiteX3" fmla="*/ 0 w 2222600"/>
                <a:gd name="connsiteY3" fmla="*/ 1900767 h 1900767"/>
              </a:gdLst>
              <a:ahLst/>
              <a:cxnLst>
                <a:cxn ang="0">
                  <a:pos x="connsiteX0" y="connsiteY0"/>
                </a:cxn>
                <a:cxn ang="0">
                  <a:pos x="connsiteX1" y="connsiteY1"/>
                </a:cxn>
                <a:cxn ang="0">
                  <a:pos x="connsiteX2" y="connsiteY2"/>
                </a:cxn>
                <a:cxn ang="0">
                  <a:pos x="connsiteX3" y="connsiteY3"/>
                </a:cxn>
              </a:cxnLst>
              <a:rect l="l" t="t" r="r" b="b"/>
              <a:pathLst>
                <a:path w="2222600" h="1900767">
                  <a:moveTo>
                    <a:pt x="1" y="0"/>
                  </a:moveTo>
                  <a:cubicBezTo>
                    <a:pt x="1227508" y="0"/>
                    <a:pt x="2222599" y="851002"/>
                    <a:pt x="2222599" y="1900767"/>
                  </a:cubicBezTo>
                  <a:lnTo>
                    <a:pt x="1" y="1900767"/>
                  </a:lnTo>
                  <a:lnTo>
                    <a:pt x="1"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3600000"/>
                <a:satOff val="0"/>
                <a:lumOff val="0"/>
                <a:alphaOff val="0"/>
              </a:schemeClr>
            </a:fillRef>
            <a:effectRef idx="2">
              <a:schemeClr val="accent3">
                <a:hueOff val="-3600000"/>
                <a:satOff val="0"/>
                <a:lumOff val="0"/>
                <a:alphaOff val="0"/>
              </a:schemeClr>
            </a:effectRef>
            <a:fontRef idx="minor">
              <a:schemeClr val="lt1"/>
            </a:fontRef>
          </p:style>
          <p:txBody>
            <a:bodyPr spcFirstLastPara="0" vert="horz" wrap="square" lIns="106680" tIns="757665" rIns="663403" bIns="106680" numCol="1" spcCol="1270" anchor="ctr" anchorCtr="0">
              <a:noAutofit/>
            </a:bodyPr>
            <a:lstStyle/>
            <a:p>
              <a:pPr lvl="0" algn="ctr" defTabSz="666750" rtl="0">
                <a:lnSpc>
                  <a:spcPct val="90000"/>
                </a:lnSpc>
                <a:spcBef>
                  <a:spcPct val="0"/>
                </a:spcBef>
                <a:spcAft>
                  <a:spcPct val="35000"/>
                </a:spcAft>
              </a:pPr>
              <a:r>
                <a:rPr lang="en-GB" sz="1500" b="1" kern="1200" dirty="0" smtClean="0"/>
                <a:t>Instruction issue policy</a:t>
              </a:r>
              <a:endParaRPr lang="en-GB" sz="1500" b="1" kern="1200" dirty="0"/>
            </a:p>
          </p:txBody>
        </p:sp>
        <p:sp>
          <p:nvSpPr>
            <p:cNvPr id="12" name="Freeform 11"/>
            <p:cNvSpPr/>
            <p:nvPr/>
          </p:nvSpPr>
          <p:spPr>
            <a:xfrm>
              <a:off x="4509869" y="3459802"/>
              <a:ext cx="1962899" cy="2833949"/>
            </a:xfrm>
            <a:custGeom>
              <a:avLst/>
              <a:gdLst>
                <a:gd name="connsiteX0" fmla="*/ 0 w 2109092"/>
                <a:gd name="connsiteY0" fmla="*/ 2833948 h 2833948"/>
                <a:gd name="connsiteX1" fmla="*/ 2109092 w 2109092"/>
                <a:gd name="connsiteY1" fmla="*/ 0 h 2833948"/>
                <a:gd name="connsiteX2" fmla="*/ 2109092 w 2109092"/>
                <a:gd name="connsiteY2" fmla="*/ 2833948 h 2833948"/>
                <a:gd name="connsiteX3" fmla="*/ 0 w 2109092"/>
                <a:gd name="connsiteY3" fmla="*/ 2833948 h 2833948"/>
              </a:gdLst>
              <a:ahLst/>
              <a:cxnLst>
                <a:cxn ang="0">
                  <a:pos x="connsiteX0" y="connsiteY0"/>
                </a:cxn>
                <a:cxn ang="0">
                  <a:pos x="connsiteX1" y="connsiteY1"/>
                </a:cxn>
                <a:cxn ang="0">
                  <a:pos x="connsiteX2" y="connsiteY2"/>
                </a:cxn>
                <a:cxn ang="0">
                  <a:pos x="connsiteX3" y="connsiteY3"/>
                </a:cxn>
              </a:cxnLst>
              <a:rect l="l" t="t" r="r" b="b"/>
              <a:pathLst>
                <a:path w="2109092" h="2833948">
                  <a:moveTo>
                    <a:pt x="2109092" y="0"/>
                  </a:moveTo>
                  <a:cubicBezTo>
                    <a:pt x="2109092" y="1565146"/>
                    <a:pt x="1164819" y="2833948"/>
                    <a:pt x="0" y="2833948"/>
                  </a:cubicBezTo>
                  <a:lnTo>
                    <a:pt x="0" y="0"/>
                  </a:lnTo>
                  <a:lnTo>
                    <a:pt x="2109092"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7200000"/>
                <a:satOff val="0"/>
                <a:lumOff val="0"/>
                <a:alphaOff val="0"/>
              </a:schemeClr>
            </a:fillRef>
            <a:effectRef idx="2">
              <a:schemeClr val="accent3">
                <a:hueOff val="-7200000"/>
                <a:satOff val="0"/>
                <a:lumOff val="0"/>
                <a:alphaOff val="0"/>
              </a:schemeClr>
            </a:effectRef>
            <a:fontRef idx="minor">
              <a:schemeClr val="lt1"/>
            </a:fontRef>
          </p:style>
          <p:txBody>
            <a:bodyPr spcFirstLastPara="0" vert="horz" wrap="square" lIns="106680" tIns="106681" rIns="724420" bIns="936724" numCol="1" spcCol="1270" anchor="ctr" anchorCtr="0">
              <a:noAutofit/>
            </a:bodyPr>
            <a:lstStyle/>
            <a:p>
              <a:pPr lvl="0" algn="ctr" defTabSz="666750" rtl="0">
                <a:lnSpc>
                  <a:spcPct val="90000"/>
                </a:lnSpc>
                <a:spcBef>
                  <a:spcPct val="0"/>
                </a:spcBef>
                <a:spcAft>
                  <a:spcPct val="35000"/>
                </a:spcAft>
              </a:pPr>
              <a:r>
                <a:rPr lang="en-GB" sz="1500" b="1" kern="1200" dirty="0" smtClean="0"/>
                <a:t>Three types of orderings are important:</a:t>
              </a:r>
              <a:endParaRPr lang="en-GB" sz="1500" b="1" kern="1200" dirty="0"/>
            </a:p>
          </p:txBody>
        </p:sp>
        <p:sp>
          <p:nvSpPr>
            <p:cNvPr id="13" name="Freeform 12"/>
            <p:cNvSpPr/>
            <p:nvPr/>
          </p:nvSpPr>
          <p:spPr>
            <a:xfrm rot="21600000">
              <a:off x="2419469" y="3464092"/>
              <a:ext cx="1944620" cy="2806433"/>
            </a:xfrm>
            <a:custGeom>
              <a:avLst/>
              <a:gdLst>
                <a:gd name="connsiteX0" fmla="*/ 0 w 2806432"/>
                <a:gd name="connsiteY0" fmla="*/ 1944619 h 1944619"/>
                <a:gd name="connsiteX1" fmla="*/ 2806432 w 2806432"/>
                <a:gd name="connsiteY1" fmla="*/ 0 h 1944619"/>
                <a:gd name="connsiteX2" fmla="*/ 2806432 w 2806432"/>
                <a:gd name="connsiteY2" fmla="*/ 1944619 h 1944619"/>
                <a:gd name="connsiteX3" fmla="*/ 0 w 2806432"/>
                <a:gd name="connsiteY3" fmla="*/ 1944619 h 1944619"/>
              </a:gdLst>
              <a:ahLst/>
              <a:cxnLst>
                <a:cxn ang="0">
                  <a:pos x="connsiteX0" y="connsiteY0"/>
                </a:cxn>
                <a:cxn ang="0">
                  <a:pos x="connsiteX1" y="connsiteY1"/>
                </a:cxn>
                <a:cxn ang="0">
                  <a:pos x="connsiteX2" y="connsiteY2"/>
                </a:cxn>
                <a:cxn ang="0">
                  <a:pos x="connsiteX3" y="connsiteY3"/>
                </a:cxn>
              </a:cxnLst>
              <a:rect l="l" t="t" r="r" b="b"/>
              <a:pathLst>
                <a:path w="2806432" h="1944619">
                  <a:moveTo>
                    <a:pt x="2806431" y="1944619"/>
                  </a:moveTo>
                  <a:cubicBezTo>
                    <a:pt x="1256483" y="1944619"/>
                    <a:pt x="1" y="1073984"/>
                    <a:pt x="1" y="0"/>
                  </a:cubicBezTo>
                  <a:lnTo>
                    <a:pt x="2806431" y="0"/>
                  </a:lnTo>
                  <a:lnTo>
                    <a:pt x="2806431" y="1944619"/>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10800000"/>
                <a:satOff val="0"/>
                <a:lumOff val="0"/>
                <a:alphaOff val="0"/>
              </a:schemeClr>
            </a:fillRef>
            <a:effectRef idx="2">
              <a:schemeClr val="accent3">
                <a:hueOff val="-10800000"/>
                <a:satOff val="0"/>
                <a:lumOff val="0"/>
                <a:alphaOff val="0"/>
              </a:schemeClr>
            </a:effectRef>
            <a:fontRef idx="minor">
              <a:schemeClr val="lt1"/>
            </a:fontRef>
          </p:style>
          <p:txBody>
            <a:bodyPr spcFirstLastPara="0" vert="horz" wrap="square" lIns="683359" tIns="113793" rIns="113792" bIns="935777" numCol="1" spcCol="1270" anchor="ctr" anchorCtr="0">
              <a:noAutofit/>
            </a:bodyPr>
            <a:lstStyle/>
            <a:p>
              <a:pPr lvl="0" algn="ctr" defTabSz="711200" rtl="0">
                <a:lnSpc>
                  <a:spcPct val="90000"/>
                </a:lnSpc>
                <a:spcBef>
                  <a:spcPct val="0"/>
                </a:spcBef>
                <a:spcAft>
                  <a:spcPct val="35000"/>
                </a:spcAft>
              </a:pPr>
              <a:endParaRPr lang="en-GB" sz="1600" b="1" kern="1200" dirty="0" smtClean="0"/>
            </a:p>
            <a:p>
              <a:pPr lvl="0" algn="ctr" defTabSz="711200" rtl="0">
                <a:lnSpc>
                  <a:spcPct val="90000"/>
                </a:lnSpc>
                <a:spcBef>
                  <a:spcPct val="0"/>
                </a:spcBef>
                <a:spcAft>
                  <a:spcPct val="35000"/>
                </a:spcAft>
              </a:pPr>
              <a:r>
                <a:rPr lang="en-GB" sz="1500" b="1" kern="1200" dirty="0" smtClean="0"/>
                <a:t>Superscalar instruction issue policies can be grouped into the following categories</a:t>
              </a:r>
              <a:r>
                <a:rPr lang="en-GB" sz="1200" kern="1200" dirty="0" smtClean="0"/>
                <a:t>:</a:t>
              </a:r>
              <a:endParaRPr lang="en-GB" sz="1200" kern="1200" dirty="0"/>
            </a:p>
          </p:txBody>
        </p:sp>
        <p:sp>
          <p:nvSpPr>
            <p:cNvPr id="14" name="Circular Arrow 13"/>
            <p:cNvSpPr/>
            <p:nvPr/>
          </p:nvSpPr>
          <p:spPr>
            <a:xfrm>
              <a:off x="4279687" y="2912378"/>
              <a:ext cx="509207" cy="878291"/>
            </a:xfrm>
            <a:prstGeom prst="circular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5" name="Circular Arrow 14"/>
            <p:cNvSpPr/>
            <p:nvPr/>
          </p:nvSpPr>
          <p:spPr>
            <a:xfrm rot="10800000">
              <a:off x="4280934" y="3314029"/>
              <a:ext cx="468881" cy="553566"/>
            </a:xfrm>
            <a:prstGeom prst="circular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grpSp>
      <p:sp>
        <p:nvSpPr>
          <p:cNvPr id="3" name="Oval 2"/>
          <p:cNvSpPr/>
          <p:nvPr/>
        </p:nvSpPr>
        <p:spPr>
          <a:xfrm>
            <a:off x="1475656" y="5805264"/>
            <a:ext cx="1706488" cy="65539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FF0000"/>
                </a:solidFill>
              </a:rPr>
              <a:t>END</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t="8436" b="7818"/>
          <a:stretch/>
        </p:blipFill>
        <p:spPr>
          <a:xfrm>
            <a:off x="1979712" y="-34658"/>
            <a:ext cx="6232182" cy="6754169"/>
          </a:xfrm>
          <a:prstGeom prst="rect">
            <a:avLst/>
          </a:prstGeom>
        </p:spPr>
      </p:pic>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12756" b="34157"/>
          <a:stretch/>
        </p:blipFill>
        <p:spPr>
          <a:xfrm>
            <a:off x="-324544" y="116548"/>
            <a:ext cx="9812872" cy="6741452"/>
          </a:xfrm>
          <a:prstGeom prst="rect">
            <a:avLst/>
          </a:prstGeom>
        </p:spPr>
      </p:pic>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04800" y="228600"/>
            <a:ext cx="7556500" cy="1116012"/>
          </a:xfrm>
        </p:spPr>
        <p:txBody>
          <a:bodyPr/>
          <a:lstStyle/>
          <a:p>
            <a:r>
              <a:rPr lang="en-GB" dirty="0">
                <a:effectLst>
                  <a:outerShdw blurRad="38100" dist="38100" dir="2700000" algn="tl">
                    <a:srgbClr val="000000">
                      <a:alpha val="43137"/>
                    </a:srgbClr>
                  </a:outerShdw>
                </a:effectLst>
              </a:rPr>
              <a:t>Register Renaming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42590614"/>
              </p:ext>
            </p:extLst>
          </p:nvPr>
        </p:nvGraphicFramePr>
        <p:xfrm>
          <a:off x="467544" y="1124744"/>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021" t="7407" r="4124" b="8025"/>
          <a:stretch/>
        </p:blipFill>
        <p:spPr>
          <a:xfrm>
            <a:off x="34859" y="332656"/>
            <a:ext cx="9053006" cy="6371208"/>
          </a:xfrm>
          <a:prstGeom prst="rect">
            <a:avLst/>
          </a:prstGeom>
        </p:spPr>
      </p:pic>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3568" y="332656"/>
            <a:ext cx="7556313" cy="1116106"/>
          </a:xfrm>
        </p:spPr>
        <p:txBody>
          <a:bodyPr/>
          <a:lstStyle/>
          <a:p>
            <a:r>
              <a:rPr lang="en-GB" dirty="0">
                <a:effectLst>
                  <a:outerShdw blurRad="38100" dist="38100" dir="2700000" algn="tl">
                    <a:srgbClr val="000000">
                      <a:alpha val="43137"/>
                    </a:srgbClr>
                  </a:outerShdw>
                </a:effectLst>
              </a:rPr>
              <a:t>Branch Prediction</a:t>
            </a:r>
          </a:p>
        </p:txBody>
      </p:sp>
      <p:sp>
        <p:nvSpPr>
          <p:cNvPr id="32771" name="Rectangle 3"/>
          <p:cNvSpPr>
            <a:spLocks noGrp="1" noChangeArrowheads="1"/>
          </p:cNvSpPr>
          <p:nvPr>
            <p:ph idx="1"/>
          </p:nvPr>
        </p:nvSpPr>
        <p:spPr>
          <a:xfrm>
            <a:off x="498474" y="1412776"/>
            <a:ext cx="7556313" cy="4988024"/>
          </a:xfrm>
        </p:spPr>
        <p:txBody>
          <a:bodyPr>
            <a:normAutofit fontScale="92500" lnSpcReduction="10000"/>
          </a:bodyPr>
          <a:lstStyle/>
          <a:p>
            <a:r>
              <a:rPr lang="en-GB" dirty="0" smtClean="0"/>
              <a:t>Any high-performance pipelined machine must address the issue of dealing with branches</a:t>
            </a:r>
          </a:p>
          <a:p>
            <a:r>
              <a:rPr lang="en-GB" dirty="0" smtClean="0"/>
              <a:t>Intel 80486 addressed the problem by fetching both the next sequential instruction after a branch and speculatively fetching the branch target instruction</a:t>
            </a:r>
          </a:p>
          <a:p>
            <a:r>
              <a:rPr lang="en-GB" dirty="0" smtClean="0"/>
              <a:t>RISC machines:</a:t>
            </a:r>
          </a:p>
          <a:p>
            <a:pPr lvl="1"/>
            <a:r>
              <a:rPr lang="en-GB" dirty="0" smtClean="0"/>
              <a:t>Delayed branch strategy was explored</a:t>
            </a:r>
          </a:p>
          <a:p>
            <a:pPr lvl="1"/>
            <a:r>
              <a:rPr lang="en-GB" dirty="0" smtClean="0"/>
              <a:t>Processor always executes the single instruction that immediately follows the branch</a:t>
            </a:r>
          </a:p>
          <a:p>
            <a:pPr lvl="1"/>
            <a:r>
              <a:rPr lang="en-GB" dirty="0" smtClean="0"/>
              <a:t>Keeps the pipeline full while the processor fetches a new instruction stream</a:t>
            </a:r>
          </a:p>
          <a:p>
            <a:r>
              <a:rPr lang="en-GB" dirty="0" smtClean="0"/>
              <a:t>Superscalar machines:</a:t>
            </a:r>
          </a:p>
          <a:p>
            <a:pPr lvl="1"/>
            <a:r>
              <a:rPr lang="en-GB" dirty="0" smtClean="0"/>
              <a:t>Delayed branch strategy has less appeal</a:t>
            </a:r>
          </a:p>
          <a:p>
            <a:pPr lvl="1"/>
            <a:r>
              <a:rPr lang="en-GB" dirty="0" smtClean="0"/>
              <a:t>Have returned to pre-RISC techniques of branch prediction</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l="8426" t="14815" r="13188" b="15226"/>
          <a:stretch/>
        </p:blipFill>
        <p:spPr>
          <a:xfrm>
            <a:off x="-200573" y="116632"/>
            <a:ext cx="9501455" cy="6552728"/>
          </a:xfrm>
          <a:prstGeom prst="rect">
            <a:avLst/>
          </a:prstGeom>
        </p:spPr>
      </p:pic>
    </p:spTree>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35842" name="Rectangle 2"/>
          <p:cNvSpPr>
            <a:spLocks noGrp="1" noChangeArrowheads="1"/>
          </p:cNvSpPr>
          <p:nvPr>
            <p:ph type="title" idx="4294967295"/>
          </p:nvPr>
        </p:nvSpPr>
        <p:spPr>
          <a:xfrm>
            <a:off x="323528" y="260648"/>
            <a:ext cx="7554913" cy="1116013"/>
          </a:xfrm>
        </p:spPr>
        <p:txBody>
          <a:bodyPr/>
          <a:lstStyle/>
          <a:p>
            <a:r>
              <a:rPr lang="en-GB" dirty="0">
                <a:effectLst>
                  <a:outerShdw blurRad="38100" dist="38100" dir="2700000" algn="tl">
                    <a:srgbClr val="000000">
                      <a:alpha val="43137"/>
                    </a:srgbClr>
                  </a:outerShdw>
                </a:effectLst>
              </a:rPr>
              <a:t>Superscalar Implementation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81148863"/>
              </p:ext>
            </p:extLst>
          </p:nvPr>
        </p:nvGraphicFramePr>
        <p:xfrm>
          <a:off x="509877" y="1169983"/>
          <a:ext cx="828092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172" b="10905"/>
          <a:stretch/>
        </p:blipFill>
        <p:spPr>
          <a:xfrm>
            <a:off x="1475656" y="-51028"/>
            <a:ext cx="6264696" cy="6722682"/>
          </a:xfrm>
          <a:prstGeom prst="rect">
            <a:avLst/>
          </a:prstGeom>
        </p:spPr>
      </p:pic>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p:cNvPicPr>
            <a:picLocks noChangeAspect="1"/>
          </p:cNvPicPr>
          <p:nvPr/>
        </p:nvPicPr>
        <p:blipFill>
          <a:blip r:embed="rId3"/>
          <a:stretch>
            <a:fillRect/>
          </a:stretch>
        </p:blipFill>
        <p:spPr>
          <a:xfrm>
            <a:off x="179512" y="188640"/>
            <a:ext cx="6823305" cy="6395958"/>
          </a:xfrm>
          <a:prstGeom prst="rect">
            <a:avLst/>
          </a:prstGeom>
        </p:spPr>
      </p:pic>
      <p:sp>
        <p:nvSpPr>
          <p:cNvPr id="4" name="TextBox 3"/>
          <p:cNvSpPr txBox="1"/>
          <p:nvPr/>
        </p:nvSpPr>
        <p:spPr>
          <a:xfrm>
            <a:off x="6948264" y="1340768"/>
            <a:ext cx="2304256" cy="3262432"/>
          </a:xfrm>
          <a:prstGeom prst="rect">
            <a:avLst/>
          </a:prstGeom>
          <a:noFill/>
        </p:spPr>
        <p:txBody>
          <a:bodyPr wrap="square" rtlCol="0">
            <a:spAutoFit/>
          </a:bodyPr>
          <a:lstStyle/>
          <a:p>
            <a:pPr algn="ctr"/>
            <a:r>
              <a:rPr lang="en-US" dirty="0">
                <a:latin typeface="+mn-lt"/>
              </a:rPr>
              <a:t>Table 16.2</a:t>
            </a:r>
            <a:r>
              <a:rPr lang="en-US" sz="2000" dirty="0">
                <a:latin typeface="+mn-lt"/>
              </a:rPr>
              <a:t>  </a:t>
            </a:r>
            <a:endParaRPr lang="en-US" sz="2000" dirty="0" smtClean="0">
              <a:latin typeface="+mn-lt"/>
            </a:endParaRPr>
          </a:p>
          <a:p>
            <a:pPr algn="ctr"/>
            <a:endParaRPr lang="en-US" sz="2000" dirty="0">
              <a:latin typeface="+mn-lt"/>
            </a:endParaRPr>
          </a:p>
          <a:p>
            <a:pPr algn="ctr"/>
            <a:r>
              <a:rPr lang="en-US" sz="1800" dirty="0" smtClean="0">
                <a:latin typeface="+mn-lt"/>
              </a:rPr>
              <a:t>Cache</a:t>
            </a:r>
            <a:r>
              <a:rPr lang="en-US" sz="1800" dirty="0">
                <a:latin typeface="+mn-lt"/>
              </a:rPr>
              <a:t>/Memory Parameters </a:t>
            </a:r>
            <a:endParaRPr lang="en-US" sz="1800" dirty="0" smtClean="0">
              <a:latin typeface="+mn-lt"/>
            </a:endParaRPr>
          </a:p>
          <a:p>
            <a:pPr algn="ctr"/>
            <a:r>
              <a:rPr lang="en-US" sz="1800" dirty="0" smtClean="0">
                <a:latin typeface="+mn-lt"/>
              </a:rPr>
              <a:t>and </a:t>
            </a:r>
          </a:p>
          <a:p>
            <a:pPr algn="ctr"/>
            <a:r>
              <a:rPr lang="en-US" sz="1800" dirty="0" smtClean="0">
                <a:latin typeface="+mn-lt"/>
              </a:rPr>
              <a:t>Performance </a:t>
            </a:r>
          </a:p>
          <a:p>
            <a:pPr algn="ctr"/>
            <a:r>
              <a:rPr lang="en-US" sz="1800" dirty="0" smtClean="0">
                <a:latin typeface="+mn-lt"/>
              </a:rPr>
              <a:t>of </a:t>
            </a:r>
          </a:p>
          <a:p>
            <a:pPr algn="ctr"/>
            <a:r>
              <a:rPr lang="en-US" sz="1800" dirty="0" smtClean="0">
                <a:latin typeface="+mn-lt"/>
              </a:rPr>
              <a:t>Processors </a:t>
            </a:r>
          </a:p>
          <a:p>
            <a:pPr algn="ctr"/>
            <a:r>
              <a:rPr lang="en-US" sz="1800" dirty="0" smtClean="0">
                <a:latin typeface="+mn-lt"/>
              </a:rPr>
              <a:t>Based </a:t>
            </a:r>
            <a:r>
              <a:rPr lang="en-US" sz="1800" dirty="0">
                <a:latin typeface="+mn-lt"/>
              </a:rPr>
              <a:t>on </a:t>
            </a:r>
            <a:endParaRPr lang="en-US" sz="1800" dirty="0" smtClean="0">
              <a:latin typeface="+mn-lt"/>
            </a:endParaRPr>
          </a:p>
          <a:p>
            <a:pPr algn="ctr"/>
            <a:r>
              <a:rPr lang="en-US" sz="1800" dirty="0" smtClean="0">
                <a:latin typeface="+mn-lt"/>
              </a:rPr>
              <a:t>Intel </a:t>
            </a:r>
            <a:r>
              <a:rPr lang="en-US" sz="1800" dirty="0">
                <a:latin typeface="+mn-lt"/>
              </a:rPr>
              <a:t>Core Microarchitecture </a:t>
            </a:r>
          </a:p>
        </p:txBody>
      </p:sp>
      <p:sp>
        <p:nvSpPr>
          <p:cNvPr id="5" name="TextBox 4"/>
          <p:cNvSpPr txBox="1"/>
          <p:nvPr/>
        </p:nvSpPr>
        <p:spPr>
          <a:xfrm>
            <a:off x="7042816" y="6237312"/>
            <a:ext cx="2116323" cy="461665"/>
          </a:xfrm>
          <a:prstGeom prst="rect">
            <a:avLst/>
          </a:prstGeom>
          <a:noFill/>
        </p:spPr>
        <p:txBody>
          <a:bodyPr wrap="square" rtlCol="0">
            <a:spAutoFit/>
          </a:bodyPr>
          <a:lstStyle/>
          <a:p>
            <a:pPr algn="ctr"/>
            <a:r>
              <a:rPr lang="en-US" sz="1200" dirty="0" smtClean="0">
                <a:latin typeface="+mn-lt"/>
              </a:rPr>
              <a:t>(Table can be found on</a:t>
            </a:r>
          </a:p>
          <a:p>
            <a:pPr algn="ctr"/>
            <a:r>
              <a:rPr lang="en-US" sz="1200" dirty="0">
                <a:latin typeface="+mn-lt"/>
              </a:rPr>
              <a:t>p</a:t>
            </a:r>
            <a:r>
              <a:rPr lang="en-US" sz="1200" dirty="0" smtClean="0">
                <a:latin typeface="+mn-lt"/>
              </a:rPr>
              <a:t>age 592 in the textbook.)</a:t>
            </a:r>
            <a:endParaRPr lang="en-US" sz="1200" dirty="0">
              <a:latin typeface="+mn-lt"/>
            </a:endParaRPr>
          </a:p>
        </p:txBody>
      </p:sp>
    </p:spTree>
    <p:extLst>
      <p:ext uri="{BB962C8B-B14F-4D97-AF65-F5344CB8AC3E}">
        <p14:creationId xmlns:p14="http://schemas.microsoft.com/office/powerpoint/2010/main" val="1737638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16</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229200"/>
            <a:ext cx="6191157" cy="1066801"/>
          </a:xfrm>
        </p:spPr>
        <p:txBody>
          <a:bodyPr>
            <a:normAutofit fontScale="77500" lnSpcReduction="20000"/>
          </a:bodyPr>
          <a:lstStyle/>
          <a:p>
            <a:r>
              <a:rPr lang="en-US" sz="4400" dirty="0" smtClean="0"/>
              <a:t>Instruction-Level Parallelism and Superscalar Processors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560" y="476672"/>
            <a:ext cx="7556313" cy="1116106"/>
          </a:xfrm>
        </p:spPr>
        <p:txBody>
          <a:bodyPr/>
          <a:lstStyle/>
          <a:p>
            <a:r>
              <a:rPr lang="en-US" sz="4000" dirty="0" smtClean="0"/>
              <a:t>Front End</a:t>
            </a:r>
            <a:endParaRPr lang="en-US" sz="40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17933013"/>
              </p:ext>
            </p:extLst>
          </p:nvPr>
        </p:nvGraphicFramePr>
        <p:xfrm>
          <a:off x="251520" y="1988840"/>
          <a:ext cx="8379331"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265959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Prediction Unit</a:t>
            </a:r>
            <a:endParaRPr lang="en-US" dirty="0"/>
          </a:p>
        </p:txBody>
      </p:sp>
      <p:sp>
        <p:nvSpPr>
          <p:cNvPr id="3" name="Content Placeholder 2"/>
          <p:cNvSpPr>
            <a:spLocks noGrp="1"/>
          </p:cNvSpPr>
          <p:nvPr>
            <p:ph idx="1"/>
          </p:nvPr>
        </p:nvSpPr>
        <p:spPr>
          <a:xfrm>
            <a:off x="539552" y="1484784"/>
            <a:ext cx="7556313" cy="4896544"/>
          </a:xfrm>
        </p:spPr>
        <p:txBody>
          <a:bodyPr>
            <a:normAutofit lnSpcReduction="10000"/>
          </a:bodyPr>
          <a:lstStyle/>
          <a:p>
            <a:r>
              <a:rPr lang="en-US" dirty="0" smtClean="0"/>
              <a:t>Helps the instruction fetch unit fetch the most likely instruction to be executed by predicting the various branch types:</a:t>
            </a:r>
          </a:p>
          <a:p>
            <a:pPr lvl="1"/>
            <a:r>
              <a:rPr lang="en-US" dirty="0" smtClean="0"/>
              <a:t>Conditional</a:t>
            </a:r>
          </a:p>
          <a:p>
            <a:pPr lvl="1"/>
            <a:r>
              <a:rPr lang="en-US" dirty="0" smtClean="0"/>
              <a:t>Indirect</a:t>
            </a:r>
          </a:p>
          <a:p>
            <a:pPr lvl="1"/>
            <a:r>
              <a:rPr lang="en-US" dirty="0" smtClean="0"/>
              <a:t>Direct</a:t>
            </a:r>
          </a:p>
          <a:p>
            <a:pPr lvl="1"/>
            <a:r>
              <a:rPr lang="en-US" dirty="0" smtClean="0"/>
              <a:t>Call</a:t>
            </a:r>
          </a:p>
          <a:p>
            <a:pPr lvl="1"/>
            <a:r>
              <a:rPr lang="en-US" dirty="0"/>
              <a:t>Return</a:t>
            </a:r>
          </a:p>
          <a:p>
            <a:pPr marL="228600" lvl="1">
              <a:spcBef>
                <a:spcPts val="2000"/>
              </a:spcBef>
              <a:buClr>
                <a:schemeClr val="accent1"/>
              </a:buClr>
            </a:pPr>
            <a:r>
              <a:rPr lang="en-US" sz="2000" dirty="0"/>
              <a:t>Uses dedicated hardware for each branch type</a:t>
            </a:r>
          </a:p>
          <a:p>
            <a:pPr marL="228600" lvl="1">
              <a:spcBef>
                <a:spcPts val="2000"/>
              </a:spcBef>
              <a:buClr>
                <a:schemeClr val="accent1"/>
              </a:buClr>
            </a:pPr>
            <a:r>
              <a:rPr lang="en-US" sz="2000" dirty="0"/>
              <a:t>Enables the processor to begin executing instructions long before the branch outcome is </a:t>
            </a:r>
            <a:r>
              <a:rPr lang="en-US" sz="2000" dirty="0" smtClean="0"/>
              <a:t>decided</a:t>
            </a:r>
          </a:p>
          <a:p>
            <a:pPr marL="228600" lvl="1">
              <a:spcBef>
                <a:spcPts val="2000"/>
              </a:spcBef>
              <a:buClr>
                <a:schemeClr val="accent1"/>
              </a:buClr>
            </a:pPr>
            <a:r>
              <a:rPr lang="en-US" sz="2000" dirty="0" smtClean="0"/>
              <a:t>A branch target buffer (BTB) is maintained that caches information about recently encountered branch instructions</a:t>
            </a:r>
            <a:endParaRPr lang="en-US" sz="2000" dirty="0"/>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3638720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
        <p:nvSpPr>
          <p:cNvPr id="2" name="Title 1"/>
          <p:cNvSpPr>
            <a:spLocks noGrp="1"/>
          </p:cNvSpPr>
          <p:nvPr>
            <p:ph type="title" idx="4294967295"/>
          </p:nvPr>
        </p:nvSpPr>
        <p:spPr>
          <a:xfrm>
            <a:off x="395536" y="548680"/>
            <a:ext cx="8064896" cy="1116013"/>
          </a:xfrm>
        </p:spPr>
        <p:txBody>
          <a:bodyPr/>
          <a:lstStyle/>
          <a:p>
            <a:r>
              <a:rPr lang="en-US" dirty="0" smtClean="0"/>
              <a:t>Instruction Fetch and </a:t>
            </a:r>
            <a:r>
              <a:rPr lang="en-US" dirty="0" err="1" smtClean="0"/>
              <a:t>Predecode</a:t>
            </a:r>
            <a:r>
              <a:rPr lang="en-US" dirty="0" smtClean="0"/>
              <a:t> Unit</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894515258"/>
              </p:ext>
            </p:extLst>
          </p:nvPr>
        </p:nvGraphicFramePr>
        <p:xfrm>
          <a:off x="155222" y="1124744"/>
          <a:ext cx="880926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4010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Queue and Decode Unit</a:t>
            </a:r>
            <a:endParaRPr lang="en-US" dirty="0"/>
          </a:p>
        </p:txBody>
      </p:sp>
      <p:sp>
        <p:nvSpPr>
          <p:cNvPr id="3" name="Content Placeholder 2"/>
          <p:cNvSpPr>
            <a:spLocks noGrp="1"/>
          </p:cNvSpPr>
          <p:nvPr>
            <p:ph idx="1"/>
          </p:nvPr>
        </p:nvSpPr>
        <p:spPr>
          <a:xfrm>
            <a:off x="498474" y="1981200"/>
            <a:ext cx="7556313" cy="4544144"/>
          </a:xfrm>
        </p:spPr>
        <p:txBody>
          <a:bodyPr>
            <a:normAutofit/>
          </a:bodyPr>
          <a:lstStyle/>
          <a:p>
            <a:r>
              <a:rPr lang="en-US" dirty="0" smtClean="0"/>
              <a:t>Fetched instructions are placed in an instruction queue</a:t>
            </a:r>
          </a:p>
          <a:p>
            <a:pPr lvl="1"/>
            <a:r>
              <a:rPr lang="en-US" dirty="0" smtClean="0"/>
              <a:t>From there the decode unit scans the bytes to determine instruction boundaries</a:t>
            </a:r>
          </a:p>
          <a:p>
            <a:pPr lvl="1"/>
            <a:r>
              <a:rPr lang="en-US" dirty="0" smtClean="0"/>
              <a:t>The decoder translates each machine instruction into from one to four micro-ops</a:t>
            </a:r>
          </a:p>
          <a:p>
            <a:pPr lvl="2"/>
            <a:r>
              <a:rPr lang="en-US" dirty="0" smtClean="0"/>
              <a:t>Each of which is a 118-bit RISC instruction</a:t>
            </a:r>
          </a:p>
          <a:p>
            <a:r>
              <a:rPr lang="en-US" dirty="0" smtClean="0"/>
              <a:t>A few instructions require more than four micro-ops so they are transferred to microcode ROM, which contains the series of micro-ops (five or more) associated with a complex machine instruction</a:t>
            </a:r>
          </a:p>
          <a:p>
            <a:pPr marL="228600" lvl="1">
              <a:spcBef>
                <a:spcPts val="2000"/>
              </a:spcBef>
              <a:buClr>
                <a:schemeClr val="accent1"/>
              </a:buClr>
            </a:pPr>
            <a:r>
              <a:rPr lang="en-US" sz="2000" dirty="0"/>
              <a:t>The resulting micro-op sequence is delivered to the rename/allocator module</a:t>
            </a: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2521475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Out-of-Order Execution Logic</a:t>
            </a:r>
            <a:endParaRPr lang="en-US" dirty="0"/>
          </a:p>
        </p:txBody>
      </p:sp>
      <p:sp>
        <p:nvSpPr>
          <p:cNvPr id="7" name="Text Placeholder 6"/>
          <p:cNvSpPr>
            <a:spLocks noGrp="1"/>
          </p:cNvSpPr>
          <p:nvPr>
            <p:ph idx="1"/>
          </p:nvPr>
        </p:nvSpPr>
        <p:spPr>
          <a:xfrm>
            <a:off x="498474" y="1484784"/>
            <a:ext cx="7556313" cy="4896544"/>
          </a:xfrm>
        </p:spPr>
        <p:txBody>
          <a:bodyPr>
            <a:normAutofit fontScale="92500" lnSpcReduction="10000"/>
          </a:bodyPr>
          <a:lstStyle/>
          <a:p>
            <a:r>
              <a:rPr lang="en-US" dirty="0" smtClean="0"/>
              <a:t>This part of the processor reorders micro-ops to allow them to execute as quickly as their input operands are ready</a:t>
            </a:r>
          </a:p>
          <a:p>
            <a:r>
              <a:rPr lang="en-US" dirty="0" smtClean="0"/>
              <a:t>Allocate stage</a:t>
            </a:r>
          </a:p>
          <a:p>
            <a:pPr lvl="1"/>
            <a:r>
              <a:rPr lang="en-US" dirty="0" smtClean="0"/>
              <a:t>Allocates resources required for execution</a:t>
            </a:r>
          </a:p>
          <a:p>
            <a:pPr lvl="1"/>
            <a:r>
              <a:rPr lang="en-US" dirty="0" smtClean="0"/>
              <a:t>Performs the following functions:</a:t>
            </a:r>
          </a:p>
          <a:p>
            <a:pPr lvl="2"/>
            <a:r>
              <a:rPr lang="en-US" dirty="0" smtClean="0"/>
              <a:t>If a needed resource is unavailable for one of the three micro-ops arriving at the allocator during a clock cycle, the allocator stalls the pipeline</a:t>
            </a:r>
          </a:p>
          <a:p>
            <a:pPr lvl="2"/>
            <a:r>
              <a:rPr lang="en-US" dirty="0" smtClean="0"/>
              <a:t>Allocates a reorder buffer (ROB) entry which tracks the completion status of one of the 126 micro-ops that could be in process at any time</a:t>
            </a:r>
          </a:p>
          <a:p>
            <a:pPr lvl="2"/>
            <a:r>
              <a:rPr lang="en-US" dirty="0"/>
              <a:t>A</a:t>
            </a:r>
            <a:r>
              <a:rPr lang="en-US" dirty="0" smtClean="0"/>
              <a:t>llocates one of the 128 integer or floating-point register entries for the result data value of the micro-op, and possibly a load or store buffer used to track one of the 48 loads or 24 stores in the machine pipeline</a:t>
            </a:r>
          </a:p>
          <a:p>
            <a:pPr lvl="2"/>
            <a:r>
              <a:rPr lang="en-US" dirty="0" smtClean="0"/>
              <a:t>Allocates an entry in one of the two micro-op queues in front of the instruction schedulers</a:t>
            </a: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1610471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556313" cy="1116106"/>
          </a:xfrm>
        </p:spPr>
        <p:txBody>
          <a:bodyPr/>
          <a:lstStyle/>
          <a:p>
            <a:r>
              <a:rPr lang="en-US" dirty="0" smtClean="0"/>
              <a:t>Reorder Buffer (ROB)</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30853571"/>
              </p:ext>
            </p:extLst>
          </p:nvPr>
        </p:nvGraphicFramePr>
        <p:xfrm>
          <a:off x="467544" y="836712"/>
          <a:ext cx="7556313"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1182704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
        <p:nvSpPr>
          <p:cNvPr id="8" name="Content Placeholder 7"/>
          <p:cNvSpPr>
            <a:spLocks noGrp="1"/>
          </p:cNvSpPr>
          <p:nvPr>
            <p:ph sz="half" idx="17"/>
          </p:nvPr>
        </p:nvSpPr>
        <p:spPr>
          <a:xfrm>
            <a:off x="467544" y="1052736"/>
            <a:ext cx="3657413" cy="1965960"/>
          </a:xfrm>
        </p:spPr>
        <p:txBody>
          <a:bodyPr/>
          <a:lstStyle/>
          <a:p>
            <a:r>
              <a:rPr lang="en-US" dirty="0" smtClean="0"/>
              <a:t>Register renaming</a:t>
            </a:r>
          </a:p>
          <a:p>
            <a:pPr lvl="1"/>
            <a:r>
              <a:rPr lang="en-US" dirty="0" smtClean="0"/>
              <a:t>The rename stage remaps references to the 16 architectural registers into a set of 128 physical registers</a:t>
            </a:r>
          </a:p>
        </p:txBody>
      </p:sp>
      <p:sp>
        <p:nvSpPr>
          <p:cNvPr id="9" name="Content Placeholder 8"/>
          <p:cNvSpPr>
            <a:spLocks noGrp="1"/>
          </p:cNvSpPr>
          <p:nvPr>
            <p:ph sz="half" idx="18"/>
          </p:nvPr>
        </p:nvSpPr>
        <p:spPr>
          <a:xfrm>
            <a:off x="467544" y="3284984"/>
            <a:ext cx="3657413" cy="1965960"/>
          </a:xfrm>
        </p:spPr>
        <p:txBody>
          <a:bodyPr>
            <a:normAutofit lnSpcReduction="10000"/>
          </a:bodyPr>
          <a:lstStyle/>
          <a:p>
            <a:r>
              <a:rPr lang="en-US" dirty="0" smtClean="0"/>
              <a:t>Micro-op scheduling and dispatching</a:t>
            </a:r>
          </a:p>
          <a:p>
            <a:pPr lvl="1"/>
            <a:r>
              <a:rPr lang="en-US" dirty="0" smtClean="0"/>
              <a:t>Schedulers are responsible for retrieving micro-ops from the micro-op queues and dispatching these for execution</a:t>
            </a:r>
            <a:endParaRPr lang="en-US" dirty="0"/>
          </a:p>
        </p:txBody>
      </p:sp>
      <p:sp>
        <p:nvSpPr>
          <p:cNvPr id="6" name="Content Placeholder 5"/>
          <p:cNvSpPr>
            <a:spLocks noGrp="1"/>
          </p:cNvSpPr>
          <p:nvPr>
            <p:ph sz="half" idx="1"/>
          </p:nvPr>
        </p:nvSpPr>
        <p:spPr>
          <a:xfrm>
            <a:off x="4572000" y="1988840"/>
            <a:ext cx="3657600" cy="1965960"/>
          </a:xfrm>
        </p:spPr>
        <p:txBody>
          <a:bodyPr>
            <a:normAutofit fontScale="92500" lnSpcReduction="10000"/>
          </a:bodyPr>
          <a:lstStyle/>
          <a:p>
            <a:r>
              <a:rPr lang="en-US" dirty="0" smtClean="0"/>
              <a:t>Micro-op queuing</a:t>
            </a:r>
          </a:p>
          <a:p>
            <a:pPr lvl="1"/>
            <a:r>
              <a:rPr lang="en-US" dirty="0" smtClean="0"/>
              <a:t>After resource allocation and register renaming, micro-ops are placed in one of two micro-op queues, where they are held until there is room in the schedulers</a:t>
            </a:r>
            <a:endParaRPr lang="en-US" dirty="0"/>
          </a:p>
        </p:txBody>
      </p:sp>
      <p:sp>
        <p:nvSpPr>
          <p:cNvPr id="7" name="Content Placeholder 6"/>
          <p:cNvSpPr>
            <a:spLocks noGrp="1"/>
          </p:cNvSpPr>
          <p:nvPr>
            <p:ph sz="half" idx="16"/>
          </p:nvPr>
        </p:nvSpPr>
        <p:spPr>
          <a:xfrm>
            <a:off x="4355976" y="4293096"/>
            <a:ext cx="3657600" cy="1965960"/>
          </a:xfrm>
        </p:spPr>
        <p:txBody>
          <a:bodyPr>
            <a:normAutofit/>
          </a:bodyPr>
          <a:lstStyle/>
          <a:p>
            <a:r>
              <a:rPr lang="en-US" dirty="0" smtClean="0"/>
              <a:t>Integer and floating-point execution units</a:t>
            </a:r>
          </a:p>
          <a:p>
            <a:pPr lvl="1"/>
            <a:r>
              <a:rPr lang="en-US" dirty="0" smtClean="0"/>
              <a:t>The execution units retrieve values from the register files as well as from the L1 data cache</a:t>
            </a:r>
            <a:endParaRPr lang="en-US" dirty="0"/>
          </a:p>
        </p:txBody>
      </p:sp>
      <p:pic>
        <p:nvPicPr>
          <p:cNvPr id="10" name="Picture 9"/>
          <p:cNvPicPr>
            <a:picLocks noChangeAspect="1"/>
          </p:cNvPicPr>
          <p:nvPr/>
        </p:nvPicPr>
        <p:blipFill>
          <a:blip r:embed="rId3"/>
          <a:stretch>
            <a:fillRect/>
          </a:stretch>
        </p:blipFill>
        <p:spPr>
          <a:xfrm>
            <a:off x="5724128" y="260648"/>
            <a:ext cx="1587500" cy="1587500"/>
          </a:xfrm>
          <a:prstGeom prst="rect">
            <a:avLst/>
          </a:prstGeom>
        </p:spPr>
      </p:pic>
    </p:spTree>
    <p:extLst>
      <p:ext uri="{BB962C8B-B14F-4D97-AF65-F5344CB8AC3E}">
        <p14:creationId xmlns:p14="http://schemas.microsoft.com/office/powerpoint/2010/main" val="23754105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8436" b="5966"/>
          <a:stretch/>
        </p:blipFill>
        <p:spPr>
          <a:xfrm>
            <a:off x="1475656" y="0"/>
            <a:ext cx="5984906" cy="6629611"/>
          </a:xfrm>
          <a:prstGeom prst="rect">
            <a:avLst/>
          </a:prstGeom>
        </p:spPr>
      </p:pic>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t="4937" b="4733"/>
          <a:stretch/>
        </p:blipFill>
        <p:spPr>
          <a:xfrm>
            <a:off x="1547664" y="-93893"/>
            <a:ext cx="5760640" cy="6733994"/>
          </a:xfrm>
          <a:prstGeom prst="rect">
            <a:avLst/>
          </a:prstGeom>
        </p:spPr>
      </p:pic>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Fetch Unit</a:t>
            </a:r>
          </a:p>
        </p:txBody>
      </p:sp>
      <p:sp>
        <p:nvSpPr>
          <p:cNvPr id="100355" name="Rectangle 3"/>
          <p:cNvSpPr>
            <a:spLocks noGrp="1" noChangeArrowheads="1"/>
          </p:cNvSpPr>
          <p:nvPr>
            <p:ph sz="half" idx="1"/>
          </p:nvPr>
        </p:nvSpPr>
        <p:spPr>
          <a:xfrm>
            <a:off x="498518" y="1447800"/>
            <a:ext cx="3657600" cy="5257800"/>
          </a:xfrm>
        </p:spPr>
        <p:txBody>
          <a:bodyPr>
            <a:normAutofit fontScale="92500" lnSpcReduction="20000"/>
          </a:bodyPr>
          <a:lstStyle/>
          <a:p>
            <a:pPr>
              <a:lnSpc>
                <a:spcPct val="120000"/>
              </a:lnSpc>
              <a:spcBef>
                <a:spcPts val="1200"/>
              </a:spcBef>
            </a:pPr>
            <a:r>
              <a:rPr lang="en-GB" sz="1800" dirty="0"/>
              <a:t>Predicts instruction stream</a:t>
            </a:r>
          </a:p>
          <a:p>
            <a:pPr>
              <a:lnSpc>
                <a:spcPct val="120000"/>
              </a:lnSpc>
              <a:spcBef>
                <a:spcPts val="1200"/>
              </a:spcBef>
            </a:pPr>
            <a:r>
              <a:rPr lang="en-GB" sz="1800" dirty="0"/>
              <a:t>Fetches instructions from the L1 instruction cache</a:t>
            </a:r>
            <a:endParaRPr lang="en-GB" sz="1800" dirty="0" smtClean="0"/>
          </a:p>
          <a:p>
            <a:pPr>
              <a:lnSpc>
                <a:spcPct val="120000"/>
              </a:lnSpc>
              <a:spcBef>
                <a:spcPts val="1200"/>
              </a:spcBef>
            </a:pPr>
            <a:r>
              <a:rPr lang="en-GB" sz="1800" dirty="0" smtClean="0"/>
              <a:t>Places the fetched instructions into a buffer </a:t>
            </a:r>
            <a:r>
              <a:rPr lang="en-GB" sz="1800" dirty="0"/>
              <a:t>for</a:t>
            </a:r>
            <a:r>
              <a:rPr lang="en-GB" sz="1800" dirty="0" smtClean="0"/>
              <a:t> consumption by the decode </a:t>
            </a:r>
            <a:r>
              <a:rPr lang="en-GB" sz="1800" dirty="0"/>
              <a:t>pipeline</a:t>
            </a:r>
            <a:endParaRPr lang="en-GB" sz="1800" dirty="0" smtClean="0"/>
          </a:p>
          <a:p>
            <a:pPr>
              <a:lnSpc>
                <a:spcPct val="120000"/>
              </a:lnSpc>
              <a:spcBef>
                <a:spcPts val="1200"/>
              </a:spcBef>
            </a:pPr>
            <a:r>
              <a:rPr lang="en-GB" sz="1800" dirty="0" smtClean="0"/>
              <a:t>Also includes the L1 </a:t>
            </a:r>
            <a:r>
              <a:rPr lang="en-GB" sz="1800" dirty="0"/>
              <a:t>instruction cache</a:t>
            </a:r>
          </a:p>
          <a:p>
            <a:pPr>
              <a:lnSpc>
                <a:spcPct val="120000"/>
              </a:lnSpc>
              <a:spcBef>
                <a:spcPts val="1200"/>
              </a:spcBef>
            </a:pPr>
            <a:r>
              <a:rPr lang="en-GB" sz="1800" dirty="0"/>
              <a:t>Speculative</a:t>
            </a:r>
            <a:r>
              <a:rPr lang="en-GB" sz="1800" dirty="0" smtClean="0"/>
              <a:t> </a:t>
            </a:r>
            <a:r>
              <a:rPr lang="en-GB" dirty="0" smtClean="0"/>
              <a:t>(there is no guarantee that they are executed)</a:t>
            </a:r>
            <a:endParaRPr lang="en-GB" sz="1800" dirty="0" smtClean="0"/>
          </a:p>
          <a:p>
            <a:pPr>
              <a:lnSpc>
                <a:spcPct val="120000"/>
              </a:lnSpc>
              <a:spcBef>
                <a:spcPts val="1200"/>
              </a:spcBef>
            </a:pPr>
            <a:r>
              <a:rPr lang="en-GB" sz="1800" dirty="0"/>
              <a:t>Branch or exceptional instruction</a:t>
            </a:r>
            <a:r>
              <a:rPr lang="en-GB" sz="1800" dirty="0" smtClean="0"/>
              <a:t> in the code stream can cause a pipeline flush</a:t>
            </a:r>
          </a:p>
          <a:p>
            <a:pPr>
              <a:lnSpc>
                <a:spcPct val="120000"/>
              </a:lnSpc>
              <a:spcBef>
                <a:spcPts val="1200"/>
              </a:spcBef>
            </a:pPr>
            <a:r>
              <a:rPr lang="en-GB" dirty="0" smtClean="0"/>
              <a:t>Can fetch up to four instructions per cycle</a:t>
            </a:r>
            <a:endParaRPr lang="en-GB" sz="1800" dirty="0"/>
          </a:p>
        </p:txBody>
      </p:sp>
      <p:sp>
        <p:nvSpPr>
          <p:cNvPr id="4" name="Content Placeholder 3"/>
          <p:cNvSpPr>
            <a:spLocks noGrp="1"/>
          </p:cNvSpPr>
          <p:nvPr>
            <p:ph sz="half" idx="2"/>
          </p:nvPr>
        </p:nvSpPr>
        <p:spPr>
          <a:xfrm>
            <a:off x="4343400" y="1219200"/>
            <a:ext cx="3810000" cy="5486400"/>
          </a:xfrm>
        </p:spPr>
        <p:txBody>
          <a:bodyPr>
            <a:normAutofit fontScale="85000" lnSpcReduction="10000"/>
          </a:bodyPr>
          <a:lstStyle/>
          <a:p>
            <a:pPr>
              <a:lnSpc>
                <a:spcPct val="120000"/>
              </a:lnSpc>
              <a:spcBef>
                <a:spcPts val="1200"/>
              </a:spcBef>
            </a:pPr>
            <a:r>
              <a:rPr lang="en-GB" sz="2194" dirty="0" smtClean="0"/>
              <a:t>F0</a:t>
            </a:r>
          </a:p>
          <a:p>
            <a:pPr lvl="1">
              <a:lnSpc>
                <a:spcPct val="120000"/>
              </a:lnSpc>
            </a:pPr>
            <a:r>
              <a:rPr lang="en-GB" sz="1806" dirty="0" smtClean="0"/>
              <a:t>Address generation unit (AGU) generates a new virtual address</a:t>
            </a:r>
          </a:p>
          <a:p>
            <a:pPr lvl="1">
              <a:lnSpc>
                <a:spcPct val="120000"/>
              </a:lnSpc>
            </a:pPr>
            <a:r>
              <a:rPr lang="en-GB" sz="1806" dirty="0" smtClean="0"/>
              <a:t>Not counted as part of the 13-stage pipeline</a:t>
            </a:r>
          </a:p>
          <a:p>
            <a:pPr>
              <a:lnSpc>
                <a:spcPct val="120000"/>
              </a:lnSpc>
              <a:spcBef>
                <a:spcPts val="1200"/>
              </a:spcBef>
            </a:pPr>
            <a:r>
              <a:rPr lang="en-GB" sz="2143" dirty="0" smtClean="0"/>
              <a:t>F1</a:t>
            </a:r>
            <a:r>
              <a:rPr lang="en-GB" dirty="0" smtClean="0"/>
              <a:t> </a:t>
            </a:r>
          </a:p>
          <a:p>
            <a:pPr lvl="1">
              <a:lnSpc>
                <a:spcPct val="120000"/>
              </a:lnSpc>
            </a:pPr>
            <a:r>
              <a:rPr lang="en-GB" sz="1806" dirty="0" smtClean="0"/>
              <a:t>The calculated address is used to fetch instructions from the L1 instruction cache</a:t>
            </a:r>
          </a:p>
          <a:p>
            <a:pPr lvl="1">
              <a:lnSpc>
                <a:spcPct val="120000"/>
              </a:lnSpc>
            </a:pPr>
            <a:r>
              <a:rPr lang="en-GB" sz="1806" dirty="0" smtClean="0"/>
              <a:t>In parallel, the fetch address is used to access branch prediction arrays</a:t>
            </a:r>
          </a:p>
          <a:p>
            <a:pPr>
              <a:lnSpc>
                <a:spcPct val="120000"/>
              </a:lnSpc>
              <a:spcBef>
                <a:spcPts val="1200"/>
              </a:spcBef>
            </a:pPr>
            <a:r>
              <a:rPr lang="en-GB" sz="2143" dirty="0" smtClean="0"/>
              <a:t>F3</a:t>
            </a:r>
            <a:r>
              <a:rPr lang="en-GB" dirty="0" smtClean="0"/>
              <a:t> </a:t>
            </a:r>
          </a:p>
          <a:p>
            <a:pPr lvl="1">
              <a:lnSpc>
                <a:spcPct val="120000"/>
              </a:lnSpc>
            </a:pPr>
            <a:r>
              <a:rPr lang="en-GB" sz="1765" dirty="0" smtClean="0"/>
              <a:t>Instruction data are placed in the instruction queue</a:t>
            </a:r>
          </a:p>
          <a:p>
            <a:pPr lvl="1">
              <a:lnSpc>
                <a:spcPct val="120000"/>
              </a:lnSpc>
            </a:pPr>
            <a:r>
              <a:rPr lang="en-GB" sz="1765" dirty="0" smtClean="0"/>
              <a:t>If an instruction results in branch prediction, new target address is sent to the address generation unit</a:t>
            </a:r>
          </a:p>
          <a:p>
            <a:pPr>
              <a:lnSpc>
                <a:spcPct val="80000"/>
              </a:lnSpc>
            </a:pP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1520" y="548680"/>
            <a:ext cx="603175" cy="6120680"/>
          </a:xfrm>
        </p:spPr>
        <p:txBody>
          <a:bodyPr/>
          <a:lstStyle/>
          <a:p>
            <a:pPr algn="ctr"/>
            <a:r>
              <a:rPr lang="en-GB" sz="4000" dirty="0" err="1" smtClean="0">
                <a:effectLst>
                  <a:outerShdw blurRad="38100" dist="38100" dir="2700000" algn="tl">
                    <a:srgbClr val="000000">
                      <a:alpha val="43137"/>
                    </a:srgbClr>
                  </a:outerShdw>
                </a:effectLst>
              </a:rPr>
              <a:t>Supersca</a:t>
            </a:r>
            <a:r>
              <a:rPr lang="en-GB" sz="4000" dirty="0" smtClean="0">
                <a:effectLst>
                  <a:outerShdw blurRad="38100" dist="38100" dir="2700000" algn="tl">
                    <a:srgbClr val="000000">
                      <a:alpha val="43137"/>
                    </a:srgbClr>
                  </a:outerShdw>
                </a:effectLst>
              </a:rPr>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l</a:t>
            </a:r>
            <a:br>
              <a:rPr lang="en-GB" sz="4000" dirty="0" smtClean="0">
                <a:effectLst>
                  <a:outerShdw blurRad="38100" dist="38100" dir="2700000" algn="tl">
                    <a:srgbClr val="000000">
                      <a:alpha val="43137"/>
                    </a:srgbClr>
                  </a:outerShdw>
                </a:effectLst>
              </a:rPr>
            </a:br>
            <a:r>
              <a:rPr lang="en-GB" sz="4000" dirty="0" err="1" smtClean="0">
                <a:effectLst>
                  <a:outerShdw blurRad="38100" dist="38100" dir="2700000" algn="tl">
                    <a:srgbClr val="000000">
                      <a:alpha val="43137"/>
                    </a:srgbClr>
                  </a:outerShdw>
                </a:effectLst>
              </a:rPr>
              <a:t>ar</a:t>
            </a:r>
            <a:endParaRPr lang="en-GB" sz="4000"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84802182"/>
              </p:ext>
            </p:extLst>
          </p:nvPr>
        </p:nvGraphicFramePr>
        <p:xfrm>
          <a:off x="827584" y="188640"/>
          <a:ext cx="9433048" cy="640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half" idx="2"/>
          </p:nvPr>
        </p:nvSpPr>
        <p:spPr>
          <a:xfrm>
            <a:off x="1115616" y="1196752"/>
            <a:ext cx="504056" cy="4464496"/>
          </a:xfrm>
        </p:spPr>
        <p:txBody>
          <a:bodyPr/>
          <a:lstStyle/>
          <a:p>
            <a:pPr algn="ctr"/>
            <a:r>
              <a:rPr lang="en-US" dirty="0" smtClean="0"/>
              <a:t>	</a:t>
            </a:r>
            <a:r>
              <a:rPr lang="en-US" sz="3200" b="1" dirty="0" smtClean="0">
                <a:solidFill>
                  <a:srgbClr val="002060"/>
                </a:solidFill>
              </a:rPr>
              <a:t>Overview</a:t>
            </a:r>
            <a:endParaRPr lang="en-US" sz="3200" b="1" dirty="0">
              <a:solidFill>
                <a:srgbClr val="002060"/>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Decode Unit</a:t>
            </a:r>
          </a:p>
        </p:txBody>
      </p:sp>
      <p:sp>
        <p:nvSpPr>
          <p:cNvPr id="101379" name="Rectangle 3"/>
          <p:cNvSpPr>
            <a:spLocks noGrp="1" noChangeArrowheads="1"/>
          </p:cNvSpPr>
          <p:nvPr>
            <p:ph idx="1"/>
          </p:nvPr>
        </p:nvSpPr>
        <p:spPr>
          <a:xfrm>
            <a:off x="498474" y="1484784"/>
            <a:ext cx="7556313" cy="4916016"/>
          </a:xfrm>
        </p:spPr>
        <p:txBody>
          <a:bodyPr>
            <a:normAutofit fontScale="85000" lnSpcReduction="10000"/>
          </a:bodyPr>
          <a:lstStyle/>
          <a:p>
            <a:r>
              <a:rPr lang="en-GB" sz="2400" dirty="0"/>
              <a:t>Decodes and sequences all</a:t>
            </a:r>
            <a:r>
              <a:rPr lang="en-GB" sz="2400" dirty="0" smtClean="0"/>
              <a:t> ARM and Thumb instructions</a:t>
            </a:r>
            <a:endParaRPr lang="en-GB" sz="2400" dirty="0"/>
          </a:p>
          <a:p>
            <a:r>
              <a:rPr lang="en-GB" sz="2400" dirty="0"/>
              <a:t>Dual pipeline structure, </a:t>
            </a:r>
            <a:r>
              <a:rPr lang="en-GB" sz="2400" i="1" dirty="0"/>
              <a:t>pipe0 </a:t>
            </a:r>
            <a:r>
              <a:rPr lang="en-GB" sz="2400" dirty="0"/>
              <a:t>and </a:t>
            </a:r>
            <a:r>
              <a:rPr lang="en-GB" sz="2400" i="1" dirty="0"/>
              <a:t>pipe1</a:t>
            </a:r>
          </a:p>
          <a:p>
            <a:pPr lvl="1"/>
            <a:r>
              <a:rPr lang="en-GB" sz="2000" dirty="0"/>
              <a:t>Two instructions can progress at a time</a:t>
            </a:r>
          </a:p>
          <a:p>
            <a:pPr lvl="1"/>
            <a:r>
              <a:rPr lang="en-GB" sz="2000" dirty="0"/>
              <a:t>Pipe0 contains</a:t>
            </a:r>
            <a:r>
              <a:rPr lang="en-GB" sz="2000" dirty="0" smtClean="0"/>
              <a:t> the older </a:t>
            </a:r>
            <a:r>
              <a:rPr lang="en-GB" sz="2000" dirty="0"/>
              <a:t>instruction in program order</a:t>
            </a:r>
          </a:p>
          <a:p>
            <a:pPr lvl="1"/>
            <a:r>
              <a:rPr lang="en-GB" sz="2000" dirty="0"/>
              <a:t>If instruction in pipe0 cannot issue,</a:t>
            </a:r>
            <a:r>
              <a:rPr lang="en-GB" sz="2000" dirty="0" smtClean="0"/>
              <a:t> instruction in pipe1 </a:t>
            </a:r>
            <a:r>
              <a:rPr lang="en-GB" sz="2000" dirty="0"/>
              <a:t>will not issue</a:t>
            </a:r>
            <a:endParaRPr lang="en-GB" sz="2000" dirty="0" smtClean="0"/>
          </a:p>
          <a:p>
            <a:r>
              <a:rPr lang="en-GB" sz="2400" dirty="0" smtClean="0"/>
              <a:t>All issued instructions </a:t>
            </a:r>
            <a:r>
              <a:rPr lang="en-GB" sz="2400" dirty="0"/>
              <a:t>progress in </a:t>
            </a:r>
            <a:r>
              <a:rPr lang="en-GB" sz="2400" dirty="0" smtClean="0"/>
              <a:t>order</a:t>
            </a:r>
          </a:p>
          <a:p>
            <a:r>
              <a:rPr lang="en-GB" sz="2400" dirty="0"/>
              <a:t>Results written back to register file at end of execution pipeline</a:t>
            </a:r>
          </a:p>
          <a:p>
            <a:pPr lvl="1"/>
            <a:r>
              <a:rPr lang="en-GB" sz="2000" dirty="0"/>
              <a:t>Prevents WAR hazards</a:t>
            </a:r>
          </a:p>
          <a:p>
            <a:pPr lvl="1"/>
            <a:r>
              <a:rPr lang="en-GB" sz="2000" dirty="0"/>
              <a:t>Keeps </a:t>
            </a:r>
            <a:r>
              <a:rPr lang="en-GB" sz="2000" dirty="0" smtClean="0"/>
              <a:t>track </a:t>
            </a:r>
            <a:r>
              <a:rPr lang="en-GB" sz="2000" dirty="0"/>
              <a:t>of WAW hazards and recovery from flush conditions straightforward</a:t>
            </a:r>
          </a:p>
          <a:p>
            <a:pPr marL="228600" lvl="1">
              <a:spcBef>
                <a:spcPts val="2000"/>
              </a:spcBef>
              <a:buClr>
                <a:schemeClr val="accent1"/>
              </a:buClr>
            </a:pPr>
            <a:r>
              <a:rPr lang="en-GB" sz="2353" dirty="0"/>
              <a:t>Main concern of decode pipeline is prevention of RAW hazards</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Processing Stages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17746373"/>
              </p:ext>
            </p:extLst>
          </p:nvPr>
        </p:nvGraphicFramePr>
        <p:xfrm>
          <a:off x="0" y="1202561"/>
          <a:ext cx="8820472" cy="510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sp>
        <p:nvSpPr>
          <p:cNvPr id="5" name="TextBox 4"/>
          <p:cNvSpPr txBox="1"/>
          <p:nvPr/>
        </p:nvSpPr>
        <p:spPr>
          <a:xfrm>
            <a:off x="5743222" y="2328333"/>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971600" y="1124744"/>
            <a:ext cx="7023741" cy="5528079"/>
          </a:xfrm>
          <a:prstGeom prst="rect">
            <a:avLst/>
          </a:prstGeom>
        </p:spPr>
      </p:pic>
      <p:sp>
        <p:nvSpPr>
          <p:cNvPr id="7" name="TextBox 6"/>
          <p:cNvSpPr txBox="1"/>
          <p:nvPr/>
        </p:nvSpPr>
        <p:spPr>
          <a:xfrm>
            <a:off x="12418" y="188640"/>
            <a:ext cx="9036495" cy="892552"/>
          </a:xfrm>
          <a:prstGeom prst="rect">
            <a:avLst/>
          </a:prstGeom>
          <a:noFill/>
        </p:spPr>
        <p:txBody>
          <a:bodyPr wrap="square" rtlCol="0">
            <a:spAutoFit/>
          </a:bodyPr>
          <a:lstStyle/>
          <a:p>
            <a:pPr algn="ctr"/>
            <a:r>
              <a:rPr lang="en-US" sz="2800" dirty="0">
                <a:latin typeface="+mn-lt"/>
              </a:rPr>
              <a:t>Table 16.3   </a:t>
            </a:r>
            <a:endParaRPr lang="en-US" sz="2800" dirty="0" smtClean="0">
              <a:latin typeface="+mn-lt"/>
            </a:endParaRPr>
          </a:p>
          <a:p>
            <a:pPr algn="ctr"/>
            <a:r>
              <a:rPr lang="en-US" dirty="0" smtClean="0">
                <a:latin typeface="+mn-lt"/>
              </a:rPr>
              <a:t>Cortex</a:t>
            </a:r>
            <a:r>
              <a:rPr lang="en-US" dirty="0">
                <a:latin typeface="+mn-lt"/>
              </a:rPr>
              <a:t>-A8 Memory System Effects on Instruction Timings </a:t>
            </a:r>
          </a:p>
        </p:txBody>
      </p:sp>
      <p:sp>
        <p:nvSpPr>
          <p:cNvPr id="8" name="TextBox 7"/>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601 in the textbook.)</a:t>
            </a:r>
            <a:endParaRPr lang="en-US" sz="1400" dirty="0">
              <a:latin typeface="+mn-lt"/>
            </a:endParaRPr>
          </a:p>
        </p:txBody>
      </p:sp>
    </p:spTree>
  </p:cSld>
  <p:clrMapOvr>
    <a:masterClrMapping/>
  </p:clrMapOvr>
  <p:transition spd="med">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7" name="TextBox 6"/>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602 in the textbook.)</a:t>
            </a:r>
            <a:endParaRPr lang="en-US" sz="1400" dirty="0">
              <a:latin typeface="+mn-lt"/>
            </a:endParaRPr>
          </a:p>
        </p:txBody>
      </p:sp>
      <p:pic>
        <p:nvPicPr>
          <p:cNvPr id="4" name="Picture 3"/>
          <p:cNvPicPr>
            <a:picLocks noChangeAspect="1"/>
          </p:cNvPicPr>
          <p:nvPr/>
        </p:nvPicPr>
        <p:blipFill>
          <a:blip r:embed="rId3"/>
          <a:stretch>
            <a:fillRect/>
          </a:stretch>
        </p:blipFill>
        <p:spPr>
          <a:xfrm>
            <a:off x="1115616" y="908720"/>
            <a:ext cx="6563692" cy="5810032"/>
          </a:xfrm>
          <a:prstGeom prst="rect">
            <a:avLst/>
          </a:prstGeom>
        </p:spPr>
      </p:pic>
      <p:sp>
        <p:nvSpPr>
          <p:cNvPr id="5" name="TextBox 4"/>
          <p:cNvSpPr txBox="1"/>
          <p:nvPr/>
        </p:nvSpPr>
        <p:spPr>
          <a:xfrm>
            <a:off x="-3531" y="0"/>
            <a:ext cx="9144000" cy="830997"/>
          </a:xfrm>
          <a:prstGeom prst="rect">
            <a:avLst/>
          </a:prstGeom>
          <a:noFill/>
        </p:spPr>
        <p:txBody>
          <a:bodyPr wrap="square" rtlCol="0">
            <a:spAutoFit/>
          </a:bodyPr>
          <a:lstStyle/>
          <a:p>
            <a:pPr algn="ctr"/>
            <a:r>
              <a:rPr lang="en-US" dirty="0">
                <a:latin typeface="+mn-lt"/>
              </a:rPr>
              <a:t>Table 16.4    </a:t>
            </a:r>
            <a:endParaRPr lang="en-US" dirty="0" smtClean="0">
              <a:latin typeface="+mn-lt"/>
            </a:endParaRPr>
          </a:p>
          <a:p>
            <a:pPr algn="ctr"/>
            <a:r>
              <a:rPr lang="en-US" dirty="0" smtClean="0">
                <a:latin typeface="+mn-lt"/>
              </a:rPr>
              <a:t>Cortex</a:t>
            </a:r>
            <a:r>
              <a:rPr lang="en-US" dirty="0">
                <a:latin typeface="+mn-lt"/>
              </a:rPr>
              <a:t>-A8 Dual-Issue Restrictions </a:t>
            </a:r>
          </a:p>
        </p:txBody>
      </p:sp>
    </p:spTree>
  </p:cSld>
  <p:clrMapOvr>
    <a:masterClrMapping/>
  </p:clrMapOvr>
  <p:transition spd="med">
    <p:strips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11560" y="260648"/>
            <a:ext cx="7556313" cy="1116106"/>
          </a:xfrm>
        </p:spPr>
        <p:txBody>
          <a:bodyPr/>
          <a:lstStyle/>
          <a:p>
            <a:r>
              <a:rPr lang="en-GB" dirty="0">
                <a:effectLst>
                  <a:outerShdw blurRad="38100" dist="38100" dir="2700000" algn="tl">
                    <a:srgbClr val="000000">
                      <a:alpha val="43137"/>
                    </a:srgbClr>
                  </a:outerShdw>
                </a:effectLst>
              </a:rPr>
              <a:t>Integer </a:t>
            </a:r>
            <a:r>
              <a:rPr lang="en-GB" dirty="0" smtClean="0">
                <a:effectLst>
                  <a:outerShdw blurRad="38100" dist="38100" dir="2700000" algn="tl">
                    <a:srgbClr val="000000">
                      <a:alpha val="43137"/>
                    </a:srgbClr>
                  </a:outerShdw>
                </a:effectLst>
              </a:rPr>
              <a:t>Execute </a:t>
            </a:r>
            <a:r>
              <a:rPr lang="en-GB" dirty="0">
                <a:effectLst>
                  <a:outerShdw blurRad="38100" dist="38100" dir="2700000" algn="tl">
                    <a:srgbClr val="000000">
                      <a:alpha val="43137"/>
                    </a:srgbClr>
                  </a:outerShdw>
                </a:effectLst>
              </a:rPr>
              <a:t>Unit</a:t>
            </a:r>
          </a:p>
        </p:txBody>
      </p:sp>
      <p:sp>
        <p:nvSpPr>
          <p:cNvPr id="103427" name="Rectangle 3"/>
          <p:cNvSpPr>
            <a:spLocks noGrp="1" noChangeArrowheads="1"/>
          </p:cNvSpPr>
          <p:nvPr>
            <p:ph sz="half" idx="1"/>
          </p:nvPr>
        </p:nvSpPr>
        <p:spPr>
          <a:xfrm>
            <a:off x="498518" y="1124744"/>
            <a:ext cx="3497418" cy="5328592"/>
          </a:xfrm>
        </p:spPr>
        <p:txBody>
          <a:bodyPr>
            <a:normAutofit fontScale="62500" lnSpcReduction="20000"/>
          </a:bodyPr>
          <a:lstStyle/>
          <a:p>
            <a:pPr>
              <a:lnSpc>
                <a:spcPct val="80000"/>
              </a:lnSpc>
            </a:pPr>
            <a:r>
              <a:rPr lang="en-GB" sz="2400" dirty="0" smtClean="0"/>
              <a:t>Consists of:</a:t>
            </a:r>
            <a:r>
              <a:rPr lang="en-GB" sz="2200" dirty="0" smtClean="0"/>
              <a:t> </a:t>
            </a:r>
          </a:p>
          <a:p>
            <a:pPr lvl="1">
              <a:lnSpc>
                <a:spcPct val="120000"/>
              </a:lnSpc>
              <a:spcBef>
                <a:spcPts val="1200"/>
              </a:spcBef>
            </a:pPr>
            <a:r>
              <a:rPr lang="en-GB" sz="2143" dirty="0" smtClean="0"/>
              <a:t>Two symmetric arithmetic logic unit </a:t>
            </a:r>
            <a:r>
              <a:rPr lang="en-GB" sz="2143" dirty="0"/>
              <a:t>(ALU) </a:t>
            </a:r>
            <a:r>
              <a:rPr lang="en-GB" sz="2143" dirty="0" smtClean="0"/>
              <a:t>pipelines</a:t>
            </a:r>
          </a:p>
          <a:p>
            <a:pPr lvl="1">
              <a:lnSpc>
                <a:spcPct val="120000"/>
              </a:lnSpc>
              <a:spcBef>
                <a:spcPts val="1200"/>
              </a:spcBef>
            </a:pPr>
            <a:r>
              <a:rPr lang="en-GB" sz="2143" dirty="0" smtClean="0"/>
              <a:t>An </a:t>
            </a:r>
            <a:r>
              <a:rPr lang="en-GB" sz="2143" dirty="0"/>
              <a:t>address generator for load and store </a:t>
            </a:r>
            <a:r>
              <a:rPr lang="en-GB" sz="2143" dirty="0" smtClean="0"/>
              <a:t>instructions</a:t>
            </a:r>
          </a:p>
          <a:p>
            <a:pPr lvl="1">
              <a:lnSpc>
                <a:spcPct val="120000"/>
              </a:lnSpc>
              <a:spcBef>
                <a:spcPts val="1200"/>
              </a:spcBef>
            </a:pPr>
            <a:r>
              <a:rPr lang="en-GB" sz="2143" dirty="0" smtClean="0"/>
              <a:t>The multiply </a:t>
            </a:r>
            <a:r>
              <a:rPr lang="en-GB" sz="2143" dirty="0"/>
              <a:t>pipeline</a:t>
            </a:r>
            <a:endParaRPr lang="en-GB" sz="2143" dirty="0" smtClean="0"/>
          </a:p>
          <a:p>
            <a:pPr>
              <a:lnSpc>
                <a:spcPct val="80000"/>
              </a:lnSpc>
            </a:pPr>
            <a:r>
              <a:rPr lang="en-GB" sz="2400" dirty="0" smtClean="0"/>
              <a:t>The instruction execute unit:</a:t>
            </a:r>
          </a:p>
          <a:p>
            <a:pPr lvl="1">
              <a:lnSpc>
                <a:spcPct val="120000"/>
              </a:lnSpc>
              <a:spcBef>
                <a:spcPts val="1200"/>
              </a:spcBef>
            </a:pPr>
            <a:r>
              <a:rPr lang="en-GB" sz="2118" dirty="0" smtClean="0"/>
              <a:t>Executes all integer ALU and multiply operations, including flag generation</a:t>
            </a:r>
          </a:p>
          <a:p>
            <a:pPr lvl="1">
              <a:lnSpc>
                <a:spcPct val="120000"/>
              </a:lnSpc>
              <a:spcBef>
                <a:spcPts val="1200"/>
              </a:spcBef>
            </a:pPr>
            <a:r>
              <a:rPr lang="en-GB" sz="2118" dirty="0" smtClean="0"/>
              <a:t>Generates the virtual addresses for loads and stores and the base write-back value, when required</a:t>
            </a:r>
          </a:p>
          <a:p>
            <a:pPr lvl="1">
              <a:lnSpc>
                <a:spcPct val="120000"/>
              </a:lnSpc>
              <a:spcBef>
                <a:spcPts val="1200"/>
              </a:spcBef>
            </a:pPr>
            <a:r>
              <a:rPr lang="en-GB" sz="2118" dirty="0" smtClean="0"/>
              <a:t>Supplies formatted data for stores and forwards data and flags</a:t>
            </a:r>
          </a:p>
          <a:p>
            <a:pPr lvl="1">
              <a:lnSpc>
                <a:spcPct val="120000"/>
              </a:lnSpc>
              <a:spcBef>
                <a:spcPts val="1200"/>
              </a:spcBef>
            </a:pPr>
            <a:r>
              <a:rPr lang="en-GB" sz="2118" dirty="0" smtClean="0"/>
              <a:t>Processes branches and other changes of instruction stream and evaluates instruction condition codes</a:t>
            </a:r>
          </a:p>
        </p:txBody>
      </p:sp>
      <p:sp>
        <p:nvSpPr>
          <p:cNvPr id="4" name="Content Placeholder 3"/>
          <p:cNvSpPr>
            <a:spLocks noGrp="1"/>
          </p:cNvSpPr>
          <p:nvPr>
            <p:ph sz="half" idx="2"/>
          </p:nvPr>
        </p:nvSpPr>
        <p:spPr>
          <a:xfrm>
            <a:off x="4399878" y="1371600"/>
            <a:ext cx="3829722" cy="5715000"/>
          </a:xfrm>
        </p:spPr>
        <p:txBody>
          <a:bodyPr>
            <a:normAutofit fontScale="32500" lnSpcReduction="20000"/>
          </a:bodyPr>
          <a:lstStyle/>
          <a:p>
            <a:pPr>
              <a:lnSpc>
                <a:spcPct val="120000"/>
              </a:lnSpc>
              <a:spcBef>
                <a:spcPts val="600"/>
              </a:spcBef>
            </a:pPr>
            <a:r>
              <a:rPr lang="en-GB" sz="4615" dirty="0" smtClean="0"/>
              <a:t>For ALU instructions, either pipeline can be used, consisting of the following stages:</a:t>
            </a:r>
          </a:p>
          <a:p>
            <a:pPr lvl="1">
              <a:lnSpc>
                <a:spcPct val="120000"/>
              </a:lnSpc>
            </a:pPr>
            <a:r>
              <a:rPr lang="en-GB" sz="4615" dirty="0" smtClean="0"/>
              <a:t>E0 </a:t>
            </a:r>
          </a:p>
          <a:p>
            <a:pPr lvl="2">
              <a:lnSpc>
                <a:spcPct val="120000"/>
              </a:lnSpc>
            </a:pPr>
            <a:r>
              <a:rPr lang="en-GB" sz="3750" dirty="0" smtClean="0"/>
              <a:t>Access register file</a:t>
            </a:r>
          </a:p>
          <a:p>
            <a:pPr lvl="2">
              <a:lnSpc>
                <a:spcPct val="120000"/>
              </a:lnSpc>
            </a:pPr>
            <a:r>
              <a:rPr lang="en-GB" sz="3750" dirty="0" smtClean="0"/>
              <a:t>Up to six registers for two instructions</a:t>
            </a:r>
          </a:p>
          <a:p>
            <a:pPr lvl="1">
              <a:lnSpc>
                <a:spcPct val="120000"/>
              </a:lnSpc>
            </a:pPr>
            <a:r>
              <a:rPr lang="en-GB" sz="4615" dirty="0" smtClean="0"/>
              <a:t>E1</a:t>
            </a:r>
            <a:r>
              <a:rPr lang="en-GB" sz="3750" dirty="0" smtClean="0"/>
              <a:t> </a:t>
            </a:r>
          </a:p>
          <a:p>
            <a:pPr lvl="2">
              <a:lnSpc>
                <a:spcPct val="120000"/>
              </a:lnSpc>
            </a:pPr>
            <a:r>
              <a:rPr lang="en-GB" sz="3750" dirty="0" smtClean="0"/>
              <a:t>Barrel shifter if needed.</a:t>
            </a:r>
          </a:p>
          <a:p>
            <a:pPr lvl="1">
              <a:lnSpc>
                <a:spcPct val="120000"/>
              </a:lnSpc>
            </a:pPr>
            <a:r>
              <a:rPr lang="en-GB" sz="4615" dirty="0" smtClean="0"/>
              <a:t>E2 </a:t>
            </a:r>
          </a:p>
          <a:p>
            <a:pPr lvl="2">
              <a:lnSpc>
                <a:spcPct val="120000"/>
              </a:lnSpc>
            </a:pPr>
            <a:r>
              <a:rPr lang="en-GB" sz="3750" dirty="0" smtClean="0"/>
              <a:t>ALU function</a:t>
            </a:r>
          </a:p>
          <a:p>
            <a:pPr lvl="1">
              <a:lnSpc>
                <a:spcPct val="120000"/>
              </a:lnSpc>
            </a:pPr>
            <a:r>
              <a:rPr lang="en-GB" sz="4615" dirty="0" smtClean="0"/>
              <a:t>E3	</a:t>
            </a:r>
            <a:r>
              <a:rPr lang="en-GB" sz="3750" dirty="0" smtClean="0"/>
              <a:t> </a:t>
            </a:r>
          </a:p>
          <a:p>
            <a:pPr lvl="2">
              <a:lnSpc>
                <a:spcPct val="120000"/>
              </a:lnSpc>
            </a:pPr>
            <a:r>
              <a:rPr lang="en-GB" sz="3750" dirty="0" smtClean="0"/>
              <a:t>If needed, completes saturation arithmetic</a:t>
            </a:r>
          </a:p>
          <a:p>
            <a:pPr lvl="1">
              <a:lnSpc>
                <a:spcPct val="120000"/>
              </a:lnSpc>
            </a:pPr>
            <a:r>
              <a:rPr lang="en-GB" sz="4615" dirty="0" smtClean="0"/>
              <a:t>E4</a:t>
            </a:r>
            <a:r>
              <a:rPr lang="en-GB" sz="3750" dirty="0" smtClean="0"/>
              <a:t> </a:t>
            </a:r>
          </a:p>
          <a:p>
            <a:pPr lvl="2">
              <a:lnSpc>
                <a:spcPct val="120000"/>
              </a:lnSpc>
            </a:pPr>
            <a:r>
              <a:rPr lang="en-GB" sz="3750" dirty="0" smtClean="0"/>
              <a:t>Change in control flow prioritized and processed</a:t>
            </a:r>
          </a:p>
          <a:p>
            <a:pPr lvl="1">
              <a:lnSpc>
                <a:spcPct val="120000"/>
              </a:lnSpc>
            </a:pPr>
            <a:r>
              <a:rPr lang="en-GB" sz="4800" dirty="0" smtClean="0"/>
              <a:t>E5</a:t>
            </a:r>
            <a:r>
              <a:rPr lang="en-GB" sz="3750" dirty="0" smtClean="0"/>
              <a:t> </a:t>
            </a:r>
          </a:p>
          <a:p>
            <a:pPr lvl="2">
              <a:lnSpc>
                <a:spcPct val="120000"/>
              </a:lnSpc>
            </a:pPr>
            <a:r>
              <a:rPr lang="en-GB" sz="3750" dirty="0" smtClean="0"/>
              <a:t>Results written back to register file</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28600" y="228600"/>
            <a:ext cx="6191157" cy="833718"/>
          </a:xfrm>
        </p:spPr>
        <p:txBody>
          <a:bodyPr>
            <a:normAutofit/>
          </a:bodyPr>
          <a:lstStyle/>
          <a:p>
            <a:r>
              <a:rPr lang="en-GB" sz="3600" dirty="0">
                <a:effectLst>
                  <a:outerShdw blurRad="38100" dist="38100" dir="2700000" algn="tl">
                    <a:srgbClr val="000000">
                      <a:alpha val="43137"/>
                    </a:srgbClr>
                  </a:outerShdw>
                </a:effectLst>
              </a:rPr>
              <a:t>Load</a:t>
            </a:r>
            <a:r>
              <a:rPr lang="en-GB" sz="3600" dirty="0" smtClean="0">
                <a:effectLst>
                  <a:outerShdw blurRad="38100" dist="38100" dir="2700000" algn="tl">
                    <a:srgbClr val="000000">
                      <a:alpha val="43137"/>
                    </a:srgbClr>
                  </a:outerShdw>
                </a:effectLst>
              </a:rPr>
              <a:t>/Store </a:t>
            </a:r>
            <a:r>
              <a:rPr lang="en-GB" sz="3600" dirty="0">
                <a:effectLst>
                  <a:outerShdw blurRad="38100" dist="38100" dir="2700000" algn="tl">
                    <a:srgbClr val="000000">
                      <a:alpha val="43137"/>
                    </a:srgbClr>
                  </a:outerShdw>
                </a:effectLst>
              </a:rPr>
              <a:t>P</a:t>
            </a:r>
            <a:r>
              <a:rPr lang="en-GB" sz="3600" dirty="0" smtClean="0">
                <a:effectLst>
                  <a:outerShdw blurRad="38100" dist="38100" dir="2700000" algn="tl">
                    <a:srgbClr val="000000">
                      <a:alpha val="43137"/>
                    </a:srgbClr>
                  </a:outerShdw>
                </a:effectLst>
              </a:rPr>
              <a:t>ipeline</a:t>
            </a:r>
            <a:endParaRPr lang="en-GB" sz="3600" dirty="0">
              <a:effectLst>
                <a:outerShdw blurRad="38100" dist="38100" dir="2700000" algn="tl">
                  <a:srgbClr val="000000">
                    <a:alpha val="43137"/>
                  </a:srgbClr>
                </a:outerShdw>
              </a:effectLst>
            </a:endParaRPr>
          </a:p>
        </p:txBody>
      </p:sp>
      <p:sp>
        <p:nvSpPr>
          <p:cNvPr id="104451" name="Rectangle 3"/>
          <p:cNvSpPr>
            <a:spLocks noGrp="1" noChangeArrowheads="1"/>
          </p:cNvSpPr>
          <p:nvPr>
            <p:ph type="body" sz="half" idx="2"/>
          </p:nvPr>
        </p:nvSpPr>
        <p:spPr>
          <a:xfrm>
            <a:off x="685800" y="1295401"/>
            <a:ext cx="5715000" cy="4848224"/>
          </a:xfrm>
        </p:spPr>
        <p:txBody>
          <a:bodyPr>
            <a:normAutofit/>
          </a:bodyPr>
          <a:lstStyle/>
          <a:p>
            <a:pPr marL="228600" indent="-228600">
              <a:spcBef>
                <a:spcPts val="600"/>
              </a:spcBef>
              <a:buFont typeface="Wingdings" pitchFamily="2" charset="2"/>
              <a:buChar char="n"/>
            </a:pPr>
            <a:r>
              <a:rPr lang="en-GB" sz="1800" dirty="0" smtClean="0"/>
              <a:t>Runs parallel </a:t>
            </a:r>
            <a:r>
              <a:rPr lang="en-GB" sz="1800" dirty="0"/>
              <a:t>to integer pipeline</a:t>
            </a:r>
          </a:p>
          <a:p>
            <a:pPr marL="228600" indent="-228600">
              <a:spcBef>
                <a:spcPts val="600"/>
              </a:spcBef>
              <a:buFont typeface="Wingdings" pitchFamily="2" charset="2"/>
              <a:buChar char="n"/>
            </a:pPr>
            <a:r>
              <a:rPr lang="en-GB" sz="1800" dirty="0"/>
              <a:t>E1</a:t>
            </a:r>
            <a:r>
              <a:rPr lang="en-GB" sz="1800" dirty="0" smtClean="0"/>
              <a:t> </a:t>
            </a:r>
          </a:p>
          <a:p>
            <a:pPr marL="685800" lvl="1" indent="-228600">
              <a:buFont typeface="Wingdings" pitchFamily="2" charset="2"/>
              <a:buChar char="n"/>
            </a:pPr>
            <a:r>
              <a:rPr lang="en-GB" sz="1600" dirty="0" smtClean="0"/>
              <a:t>Memory </a:t>
            </a:r>
            <a:r>
              <a:rPr lang="en-GB" sz="1600" dirty="0"/>
              <a:t>address generated from base and index register</a:t>
            </a:r>
          </a:p>
          <a:p>
            <a:pPr marL="228600" indent="-228600">
              <a:spcBef>
                <a:spcPts val="600"/>
              </a:spcBef>
              <a:buFont typeface="Wingdings" pitchFamily="2" charset="2"/>
              <a:buChar char="n"/>
            </a:pPr>
            <a:r>
              <a:rPr lang="en-GB" sz="1800" dirty="0"/>
              <a:t>E2</a:t>
            </a:r>
            <a:r>
              <a:rPr lang="en-GB" sz="1800" dirty="0" smtClean="0"/>
              <a:t> </a:t>
            </a:r>
          </a:p>
          <a:p>
            <a:pPr marL="685800" lvl="1" indent="-228600">
              <a:buFont typeface="Wingdings" pitchFamily="2" charset="2"/>
              <a:buChar char="n"/>
            </a:pPr>
            <a:r>
              <a:rPr lang="en-GB" sz="1600" dirty="0" smtClean="0"/>
              <a:t>Address </a:t>
            </a:r>
            <a:r>
              <a:rPr lang="en-GB" sz="1600" dirty="0"/>
              <a:t>applied to cache arrays</a:t>
            </a:r>
          </a:p>
          <a:p>
            <a:pPr marL="228600" indent="-228600">
              <a:spcBef>
                <a:spcPts val="600"/>
              </a:spcBef>
              <a:buFont typeface="Wingdings" pitchFamily="2" charset="2"/>
              <a:buChar char="n"/>
            </a:pPr>
            <a:r>
              <a:rPr lang="en-GB" sz="1800" dirty="0"/>
              <a:t>E3</a:t>
            </a:r>
            <a:r>
              <a:rPr lang="en-GB" sz="1800" dirty="0" smtClean="0"/>
              <a:t> </a:t>
            </a:r>
          </a:p>
          <a:p>
            <a:pPr marL="685800" lvl="1" indent="-228600">
              <a:buFont typeface="Wingdings" pitchFamily="2" charset="2"/>
              <a:buChar char="n"/>
            </a:pPr>
            <a:r>
              <a:rPr lang="en-GB" sz="1600" dirty="0" smtClean="0"/>
              <a:t>Load -- data are returned </a:t>
            </a:r>
            <a:r>
              <a:rPr lang="en-GB" sz="1600" dirty="0"/>
              <a:t>and </a:t>
            </a:r>
            <a:r>
              <a:rPr lang="en-GB" sz="1600" dirty="0" smtClean="0"/>
              <a:t>formatted</a:t>
            </a:r>
          </a:p>
          <a:p>
            <a:pPr marL="685800" lvl="1" indent="-228600">
              <a:buFont typeface="Wingdings" pitchFamily="2" charset="2"/>
              <a:buChar char="n"/>
            </a:pPr>
            <a:r>
              <a:rPr lang="en-GB" sz="1800" dirty="0" smtClean="0"/>
              <a:t>Store -- data </a:t>
            </a:r>
            <a:r>
              <a:rPr lang="en-GB" sz="1800" dirty="0"/>
              <a:t>are formatted and ready to be written to cache</a:t>
            </a:r>
          </a:p>
          <a:p>
            <a:pPr marL="228600" indent="-228600">
              <a:spcBef>
                <a:spcPts val="600"/>
              </a:spcBef>
              <a:buFont typeface="Wingdings" pitchFamily="2" charset="2"/>
              <a:buChar char="n"/>
            </a:pPr>
            <a:r>
              <a:rPr lang="en-GB" sz="1800" dirty="0"/>
              <a:t>E4</a:t>
            </a:r>
            <a:r>
              <a:rPr lang="en-GB" sz="1800" dirty="0" smtClean="0"/>
              <a:t> </a:t>
            </a:r>
          </a:p>
          <a:p>
            <a:pPr marL="685800" lvl="1" indent="-228600">
              <a:buFont typeface="Wingdings" pitchFamily="2" charset="2"/>
              <a:buChar char="n"/>
            </a:pPr>
            <a:r>
              <a:rPr lang="en-GB" sz="1600" dirty="0" smtClean="0"/>
              <a:t>Updates </a:t>
            </a:r>
            <a:r>
              <a:rPr lang="en-GB" sz="1600" dirty="0"/>
              <a:t>L2 cache, if required</a:t>
            </a:r>
          </a:p>
          <a:p>
            <a:pPr marL="228600" indent="-228600">
              <a:spcBef>
                <a:spcPts val="600"/>
              </a:spcBef>
              <a:buFont typeface="Wingdings" pitchFamily="2" charset="2"/>
              <a:buChar char="n"/>
            </a:pPr>
            <a:r>
              <a:rPr lang="en-GB" sz="1800" dirty="0"/>
              <a:t>E5</a:t>
            </a:r>
            <a:r>
              <a:rPr lang="en-GB" sz="1800" dirty="0" smtClean="0"/>
              <a:t> </a:t>
            </a:r>
          </a:p>
          <a:p>
            <a:pPr marL="685800" lvl="1" indent="-228600">
              <a:buFont typeface="Wingdings" pitchFamily="2" charset="2"/>
              <a:buChar char="n"/>
            </a:pPr>
            <a:r>
              <a:rPr lang="en-GB" sz="1600" dirty="0" smtClean="0"/>
              <a:t>Results </a:t>
            </a:r>
            <a:r>
              <a:rPr lang="en-GB" sz="1600" dirty="0"/>
              <a:t>are </a:t>
            </a:r>
            <a:r>
              <a:rPr lang="en-GB" sz="1600" dirty="0" smtClean="0"/>
              <a:t>written back into the register </a:t>
            </a:r>
            <a:r>
              <a:rPr lang="en-GB" sz="1600" dirty="0"/>
              <a:t>file</a:t>
            </a:r>
          </a:p>
          <a:p>
            <a:endParaRPr lang="en-GB" dirty="0"/>
          </a:p>
        </p:txBody>
      </p:sp>
      <p:sp useBgFill="1">
        <p:nvSpPr>
          <p:cNvPr id="7" name="TextBox 6"/>
          <p:cNvSpPr txBox="1"/>
          <p:nvPr/>
        </p:nvSpPr>
        <p:spPr>
          <a:xfrm>
            <a:off x="207610" y="4495800"/>
            <a:ext cx="401990" cy="654887"/>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4" name="Picture 3"/>
          <p:cNvPicPr>
            <a:picLocks noChangeAspect="1"/>
          </p:cNvPicPr>
          <p:nvPr/>
        </p:nvPicPr>
        <p:blipFill>
          <a:blip r:embed="rId3"/>
          <a:stretch>
            <a:fillRect/>
          </a:stretch>
        </p:blipFill>
        <p:spPr>
          <a:xfrm>
            <a:off x="107504" y="116632"/>
            <a:ext cx="5515823" cy="6517653"/>
          </a:xfrm>
          <a:prstGeom prst="rect">
            <a:avLst/>
          </a:prstGeom>
        </p:spPr>
      </p:pic>
      <p:sp>
        <p:nvSpPr>
          <p:cNvPr id="6" name="TextBox 5"/>
          <p:cNvSpPr txBox="1"/>
          <p:nvPr/>
        </p:nvSpPr>
        <p:spPr>
          <a:xfrm>
            <a:off x="5796136" y="1735667"/>
            <a:ext cx="3347865" cy="3231654"/>
          </a:xfrm>
          <a:prstGeom prst="rect">
            <a:avLst/>
          </a:prstGeom>
          <a:noFill/>
        </p:spPr>
        <p:txBody>
          <a:bodyPr wrap="square" rtlCol="0">
            <a:spAutoFit/>
          </a:bodyPr>
          <a:lstStyle/>
          <a:p>
            <a:pPr algn="ctr"/>
            <a:r>
              <a:rPr lang="en-US" sz="3200" dirty="0">
                <a:latin typeface="+mn-lt"/>
              </a:rPr>
              <a:t>Table 16.5  </a:t>
            </a:r>
            <a:r>
              <a:rPr lang="en-US" dirty="0">
                <a:latin typeface="+mn-lt"/>
              </a:rPr>
              <a:t> </a:t>
            </a:r>
            <a:endParaRPr lang="en-US" dirty="0" smtClean="0">
              <a:latin typeface="+mn-lt"/>
            </a:endParaRPr>
          </a:p>
          <a:p>
            <a:pPr algn="ctr"/>
            <a:endParaRPr lang="en-US" dirty="0">
              <a:latin typeface="+mn-lt"/>
            </a:endParaRPr>
          </a:p>
          <a:p>
            <a:pPr algn="ctr"/>
            <a:r>
              <a:rPr lang="en-US" dirty="0" smtClean="0">
                <a:latin typeface="+mn-lt"/>
              </a:rPr>
              <a:t>Cortex</a:t>
            </a:r>
            <a:r>
              <a:rPr lang="en-US" dirty="0">
                <a:latin typeface="+mn-lt"/>
              </a:rPr>
              <a:t>-A8 </a:t>
            </a:r>
            <a:endParaRPr lang="en-US" dirty="0" smtClean="0">
              <a:latin typeface="+mn-lt"/>
            </a:endParaRPr>
          </a:p>
          <a:p>
            <a:pPr algn="ctr"/>
            <a:r>
              <a:rPr lang="en-US" dirty="0" smtClean="0">
                <a:latin typeface="+mn-lt"/>
              </a:rPr>
              <a:t>Example</a:t>
            </a:r>
          </a:p>
          <a:p>
            <a:pPr algn="ctr"/>
            <a:r>
              <a:rPr lang="en-US" dirty="0" smtClean="0">
                <a:latin typeface="+mn-lt"/>
              </a:rPr>
              <a:t> </a:t>
            </a:r>
            <a:r>
              <a:rPr lang="en-US" dirty="0">
                <a:latin typeface="+mn-lt"/>
              </a:rPr>
              <a:t>Dual Issue </a:t>
            </a:r>
            <a:endParaRPr lang="en-US" dirty="0" smtClean="0">
              <a:latin typeface="+mn-lt"/>
            </a:endParaRPr>
          </a:p>
          <a:p>
            <a:pPr algn="ctr"/>
            <a:r>
              <a:rPr lang="en-US" dirty="0" smtClean="0">
                <a:latin typeface="+mn-lt"/>
              </a:rPr>
              <a:t>Instruction </a:t>
            </a:r>
            <a:r>
              <a:rPr lang="en-US" dirty="0">
                <a:latin typeface="+mn-lt"/>
              </a:rPr>
              <a:t>Sequence for </a:t>
            </a:r>
            <a:endParaRPr lang="en-US" dirty="0" smtClean="0">
              <a:latin typeface="+mn-lt"/>
            </a:endParaRPr>
          </a:p>
          <a:p>
            <a:pPr algn="ctr"/>
            <a:r>
              <a:rPr lang="en-US" dirty="0" smtClean="0">
                <a:latin typeface="+mn-lt"/>
              </a:rPr>
              <a:t>Integer </a:t>
            </a:r>
            <a:r>
              <a:rPr lang="en-US" dirty="0">
                <a:latin typeface="+mn-lt"/>
              </a:rPr>
              <a:t>Pipeline </a:t>
            </a:r>
          </a:p>
        </p:txBody>
      </p:sp>
      <p:sp>
        <p:nvSpPr>
          <p:cNvPr id="9" name="TextBox 8"/>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603 in the textbook.)</a:t>
            </a:r>
            <a:endParaRPr lang="en-US" sz="1400" dirty="0">
              <a:latin typeface="+mn-lt"/>
            </a:endParaRPr>
          </a:p>
        </p:txBody>
      </p:sp>
    </p:spTree>
  </p:cSld>
  <p:clrMapOvr>
    <a:masterClrMapping/>
  </p:clrMapOvr>
  <p:transition spd="med">
    <p:strips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11317" b="30864"/>
          <a:stretch/>
        </p:blipFill>
        <p:spPr>
          <a:xfrm>
            <a:off x="-201383" y="-171400"/>
            <a:ext cx="9394514" cy="7029400"/>
          </a:xfrm>
          <a:prstGeom prst="rect">
            <a:avLst/>
          </a:prstGeom>
        </p:spPr>
      </p:pic>
    </p:spTree>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19753" b="11934"/>
          <a:stretch/>
        </p:blipFill>
        <p:spPr>
          <a:xfrm>
            <a:off x="827584" y="-21999"/>
            <a:ext cx="7571022" cy="6693144"/>
          </a:xfrm>
          <a:prstGeom prst="rect">
            <a:avLst/>
          </a:prstGeom>
        </p:spPr>
      </p:pic>
    </p:spTree>
    <p:extLst>
      <p:ext uri="{BB962C8B-B14F-4D97-AF65-F5344CB8AC3E}">
        <p14:creationId xmlns:p14="http://schemas.microsoft.com/office/powerpoint/2010/main" val="3744949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8024" b="13992"/>
          <a:stretch/>
        </p:blipFill>
        <p:spPr>
          <a:xfrm>
            <a:off x="1043608" y="-99392"/>
            <a:ext cx="6817258" cy="6879969"/>
          </a:xfrm>
          <a:prstGeom prst="rect">
            <a:avLst/>
          </a:prstGeom>
        </p:spPr>
      </p:pic>
    </p:spTree>
    <p:extLst>
      <p:ext uri="{BB962C8B-B14F-4D97-AF65-F5344CB8AC3E}">
        <p14:creationId xmlns:p14="http://schemas.microsoft.com/office/powerpoint/2010/main" val="3106441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grpSp>
        <p:nvGrpSpPr>
          <p:cNvPr id="4" name="Group 4"/>
          <p:cNvGrpSpPr>
            <a:grpSpLocks noChangeAspect="1"/>
          </p:cNvGrpSpPr>
          <p:nvPr/>
        </p:nvGrpSpPr>
        <p:grpSpPr bwMode="auto">
          <a:xfrm>
            <a:off x="1258888" y="15875"/>
            <a:ext cx="6481762" cy="6678613"/>
            <a:chOff x="793" y="10"/>
            <a:chExt cx="4083" cy="4207"/>
          </a:xfrm>
        </p:grpSpPr>
        <p:sp>
          <p:nvSpPr>
            <p:cNvPr id="5" name="AutoShape 3"/>
            <p:cNvSpPr>
              <a:spLocks noChangeAspect="1" noChangeArrowheads="1" noTextEdit="1"/>
            </p:cNvSpPr>
            <p:nvPr/>
          </p:nvSpPr>
          <p:spPr bwMode="auto">
            <a:xfrm>
              <a:off x="793" y="10"/>
              <a:ext cx="4083" cy="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592" y="594"/>
              <a:ext cx="482" cy="481"/>
            </a:xfrm>
            <a:custGeom>
              <a:avLst/>
              <a:gdLst>
                <a:gd name="T0" fmla="*/ 960 w 960"/>
                <a:gd name="T1" fmla="*/ 0 h 960"/>
                <a:gd name="T2" fmla="*/ 960 w 960"/>
                <a:gd name="T3" fmla="*/ 0 h 960"/>
                <a:gd name="T4" fmla="*/ 0 w 960"/>
                <a:gd name="T5" fmla="*/ 0 h 960"/>
                <a:gd name="T6" fmla="*/ 0 w 960"/>
                <a:gd name="T7" fmla="*/ 960 h 960"/>
                <a:gd name="T8" fmla="*/ 960 w 960"/>
                <a:gd name="T9" fmla="*/ 960 h 960"/>
                <a:gd name="T10" fmla="*/ 960 w 960"/>
                <a:gd name="T11" fmla="*/ 0 h 960"/>
              </a:gdLst>
              <a:ahLst/>
              <a:cxnLst>
                <a:cxn ang="0">
                  <a:pos x="T0" y="T1"/>
                </a:cxn>
                <a:cxn ang="0">
                  <a:pos x="T2" y="T3"/>
                </a:cxn>
                <a:cxn ang="0">
                  <a:pos x="T4" y="T5"/>
                </a:cxn>
                <a:cxn ang="0">
                  <a:pos x="T6" y="T7"/>
                </a:cxn>
                <a:cxn ang="0">
                  <a:pos x="T8" y="T9"/>
                </a:cxn>
                <a:cxn ang="0">
                  <a:pos x="T10" y="T11"/>
                </a:cxn>
              </a:cxnLst>
              <a:rect l="0" t="0" r="r" b="b"/>
              <a:pathLst>
                <a:path w="960" h="960">
                  <a:moveTo>
                    <a:pt x="960" y="0"/>
                  </a:moveTo>
                  <a:lnTo>
                    <a:pt x="960" y="0"/>
                  </a:lnTo>
                  <a:lnTo>
                    <a:pt x="0" y="0"/>
                  </a:lnTo>
                  <a:lnTo>
                    <a:pt x="0" y="960"/>
                  </a:lnTo>
                  <a:lnTo>
                    <a:pt x="960" y="960"/>
                  </a:lnTo>
                  <a:lnTo>
                    <a:pt x="96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2592" y="594"/>
              <a:ext cx="482" cy="481"/>
            </a:xfrm>
            <a:custGeom>
              <a:avLst/>
              <a:gdLst>
                <a:gd name="T0" fmla="*/ 960 w 960"/>
                <a:gd name="T1" fmla="*/ 0 h 960"/>
                <a:gd name="T2" fmla="*/ 960 w 960"/>
                <a:gd name="T3" fmla="*/ 0 h 960"/>
                <a:gd name="T4" fmla="*/ 0 w 960"/>
                <a:gd name="T5" fmla="*/ 0 h 960"/>
                <a:gd name="T6" fmla="*/ 0 w 960"/>
                <a:gd name="T7" fmla="*/ 960 h 960"/>
                <a:gd name="T8" fmla="*/ 960 w 960"/>
                <a:gd name="T9" fmla="*/ 960 h 960"/>
                <a:gd name="T10" fmla="*/ 960 w 960"/>
                <a:gd name="T11" fmla="*/ 0 h 960"/>
              </a:gdLst>
              <a:ahLst/>
              <a:cxnLst>
                <a:cxn ang="0">
                  <a:pos x="T0" y="T1"/>
                </a:cxn>
                <a:cxn ang="0">
                  <a:pos x="T2" y="T3"/>
                </a:cxn>
                <a:cxn ang="0">
                  <a:pos x="T4" y="T5"/>
                </a:cxn>
                <a:cxn ang="0">
                  <a:pos x="T6" y="T7"/>
                </a:cxn>
                <a:cxn ang="0">
                  <a:pos x="T8" y="T9"/>
                </a:cxn>
                <a:cxn ang="0">
                  <a:pos x="T10" y="T11"/>
                </a:cxn>
              </a:cxnLst>
              <a:rect l="0" t="0" r="r" b="b"/>
              <a:pathLst>
                <a:path w="960" h="960">
                  <a:moveTo>
                    <a:pt x="960" y="0"/>
                  </a:moveTo>
                  <a:lnTo>
                    <a:pt x="960" y="0"/>
                  </a:lnTo>
                  <a:lnTo>
                    <a:pt x="0" y="0"/>
                  </a:lnTo>
                  <a:lnTo>
                    <a:pt x="0" y="960"/>
                  </a:lnTo>
                  <a:lnTo>
                    <a:pt x="960" y="960"/>
                  </a:lnTo>
                  <a:lnTo>
                    <a:pt x="96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390" y="166"/>
              <a:ext cx="962" cy="240"/>
            </a:xfrm>
            <a:custGeom>
              <a:avLst/>
              <a:gdLst>
                <a:gd name="T0" fmla="*/ 1920 w 1920"/>
                <a:gd name="T1" fmla="*/ 0 h 480"/>
                <a:gd name="T2" fmla="*/ 1920 w 1920"/>
                <a:gd name="T3" fmla="*/ 0 h 480"/>
                <a:gd name="T4" fmla="*/ 0 w 1920"/>
                <a:gd name="T5" fmla="*/ 0 h 480"/>
                <a:gd name="T6" fmla="*/ 0 w 1920"/>
                <a:gd name="T7" fmla="*/ 480 h 480"/>
                <a:gd name="T8" fmla="*/ 1920 w 1920"/>
                <a:gd name="T9" fmla="*/ 480 h 480"/>
                <a:gd name="T10" fmla="*/ 1920 w 1920"/>
                <a:gd name="T11" fmla="*/ 0 h 480"/>
              </a:gdLst>
              <a:ahLst/>
              <a:cxnLst>
                <a:cxn ang="0">
                  <a:pos x="T0" y="T1"/>
                </a:cxn>
                <a:cxn ang="0">
                  <a:pos x="T2" y="T3"/>
                </a:cxn>
                <a:cxn ang="0">
                  <a:pos x="T4" y="T5"/>
                </a:cxn>
                <a:cxn ang="0">
                  <a:pos x="T6" y="T7"/>
                </a:cxn>
                <a:cxn ang="0">
                  <a:pos x="T8" y="T9"/>
                </a:cxn>
                <a:cxn ang="0">
                  <a:pos x="T10" y="T11"/>
                </a:cxn>
              </a:cxnLst>
              <a:rect l="0" t="0" r="r" b="b"/>
              <a:pathLst>
                <a:path w="1920" h="480">
                  <a:moveTo>
                    <a:pt x="1920" y="0"/>
                  </a:moveTo>
                  <a:lnTo>
                    <a:pt x="1920" y="0"/>
                  </a:lnTo>
                  <a:lnTo>
                    <a:pt x="0" y="0"/>
                  </a:lnTo>
                  <a:lnTo>
                    <a:pt x="0" y="480"/>
                  </a:lnTo>
                  <a:lnTo>
                    <a:pt x="1920" y="480"/>
                  </a:lnTo>
                  <a:lnTo>
                    <a:pt x="192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90" y="166"/>
              <a:ext cx="962" cy="240"/>
            </a:xfrm>
            <a:custGeom>
              <a:avLst/>
              <a:gdLst>
                <a:gd name="T0" fmla="*/ 1920 w 1920"/>
                <a:gd name="T1" fmla="*/ 0 h 480"/>
                <a:gd name="T2" fmla="*/ 1920 w 1920"/>
                <a:gd name="T3" fmla="*/ 0 h 480"/>
                <a:gd name="T4" fmla="*/ 0 w 1920"/>
                <a:gd name="T5" fmla="*/ 0 h 480"/>
                <a:gd name="T6" fmla="*/ 0 w 1920"/>
                <a:gd name="T7" fmla="*/ 480 h 480"/>
                <a:gd name="T8" fmla="*/ 1920 w 1920"/>
                <a:gd name="T9" fmla="*/ 480 h 480"/>
                <a:gd name="T10" fmla="*/ 1920 w 1920"/>
                <a:gd name="T11" fmla="*/ 0 h 480"/>
              </a:gdLst>
              <a:ahLst/>
              <a:cxnLst>
                <a:cxn ang="0">
                  <a:pos x="T0" y="T1"/>
                </a:cxn>
                <a:cxn ang="0">
                  <a:pos x="T2" y="T3"/>
                </a:cxn>
                <a:cxn ang="0">
                  <a:pos x="T4" y="T5"/>
                </a:cxn>
                <a:cxn ang="0">
                  <a:pos x="T6" y="T7"/>
                </a:cxn>
                <a:cxn ang="0">
                  <a:pos x="T8" y="T9"/>
                </a:cxn>
                <a:cxn ang="0">
                  <a:pos x="T10" y="T11"/>
                </a:cxn>
              </a:cxnLst>
              <a:rect l="0" t="0" r="r" b="b"/>
              <a:pathLst>
                <a:path w="1920" h="480">
                  <a:moveTo>
                    <a:pt x="1920" y="0"/>
                  </a:moveTo>
                  <a:lnTo>
                    <a:pt x="1920" y="0"/>
                  </a:lnTo>
                  <a:lnTo>
                    <a:pt x="0" y="0"/>
                  </a:lnTo>
                  <a:lnTo>
                    <a:pt x="0" y="480"/>
                  </a:lnTo>
                  <a:lnTo>
                    <a:pt x="1920" y="480"/>
                  </a:lnTo>
                  <a:lnTo>
                    <a:pt x="192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1514" y="233"/>
              <a:ext cx="34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Integer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1803" y="233"/>
              <a:ext cx="10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11"/>
            <p:cNvSpPr>
              <a:spLocks noChangeArrowheads="1"/>
            </p:cNvSpPr>
            <p:nvPr/>
          </p:nvSpPr>
          <p:spPr bwMode="auto">
            <a:xfrm>
              <a:off x="1866" y="233"/>
              <a:ext cx="3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egister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a:spLocks noChangeArrowheads="1"/>
            </p:cNvSpPr>
            <p:nvPr/>
          </p:nvSpPr>
          <p:spPr bwMode="auto">
            <a:xfrm>
              <a:off x="2129" y="233"/>
              <a:ext cx="1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file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1557" y="1196"/>
              <a:ext cx="73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Pipelined integer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a:spLocks noChangeArrowheads="1"/>
            </p:cNvSpPr>
            <p:nvPr/>
          </p:nvSpPr>
          <p:spPr bwMode="auto">
            <a:xfrm>
              <a:off x="1600" y="1308"/>
              <a:ext cx="64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functional unit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a:spLocks noChangeArrowheads="1"/>
            </p:cNvSpPr>
            <p:nvPr/>
          </p:nvSpPr>
          <p:spPr bwMode="auto">
            <a:xfrm>
              <a:off x="2651" y="782"/>
              <a:ext cx="41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Memory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Freeform 16"/>
            <p:cNvSpPr>
              <a:spLocks/>
            </p:cNvSpPr>
            <p:nvPr/>
          </p:nvSpPr>
          <p:spPr bwMode="auto">
            <a:xfrm>
              <a:off x="3314" y="166"/>
              <a:ext cx="962" cy="240"/>
            </a:xfrm>
            <a:custGeom>
              <a:avLst/>
              <a:gdLst>
                <a:gd name="T0" fmla="*/ 1920 w 1920"/>
                <a:gd name="T1" fmla="*/ 0 h 480"/>
                <a:gd name="T2" fmla="*/ 1920 w 1920"/>
                <a:gd name="T3" fmla="*/ 0 h 480"/>
                <a:gd name="T4" fmla="*/ 0 w 1920"/>
                <a:gd name="T5" fmla="*/ 0 h 480"/>
                <a:gd name="T6" fmla="*/ 0 w 1920"/>
                <a:gd name="T7" fmla="*/ 480 h 480"/>
                <a:gd name="T8" fmla="*/ 1920 w 1920"/>
                <a:gd name="T9" fmla="*/ 480 h 480"/>
                <a:gd name="T10" fmla="*/ 1920 w 1920"/>
                <a:gd name="T11" fmla="*/ 0 h 480"/>
              </a:gdLst>
              <a:ahLst/>
              <a:cxnLst>
                <a:cxn ang="0">
                  <a:pos x="T0" y="T1"/>
                </a:cxn>
                <a:cxn ang="0">
                  <a:pos x="T2" y="T3"/>
                </a:cxn>
                <a:cxn ang="0">
                  <a:pos x="T4" y="T5"/>
                </a:cxn>
                <a:cxn ang="0">
                  <a:pos x="T6" y="T7"/>
                </a:cxn>
                <a:cxn ang="0">
                  <a:pos x="T8" y="T9"/>
                </a:cxn>
                <a:cxn ang="0">
                  <a:pos x="T10" y="T11"/>
                </a:cxn>
              </a:cxnLst>
              <a:rect l="0" t="0" r="r" b="b"/>
              <a:pathLst>
                <a:path w="1920" h="480">
                  <a:moveTo>
                    <a:pt x="1920" y="0"/>
                  </a:moveTo>
                  <a:lnTo>
                    <a:pt x="1920" y="0"/>
                  </a:lnTo>
                  <a:lnTo>
                    <a:pt x="0" y="0"/>
                  </a:lnTo>
                  <a:lnTo>
                    <a:pt x="0" y="480"/>
                  </a:lnTo>
                  <a:lnTo>
                    <a:pt x="1920" y="480"/>
                  </a:lnTo>
                  <a:lnTo>
                    <a:pt x="192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3314" y="166"/>
              <a:ext cx="962" cy="240"/>
            </a:xfrm>
            <a:custGeom>
              <a:avLst/>
              <a:gdLst>
                <a:gd name="T0" fmla="*/ 1920 w 1920"/>
                <a:gd name="T1" fmla="*/ 0 h 480"/>
                <a:gd name="T2" fmla="*/ 1920 w 1920"/>
                <a:gd name="T3" fmla="*/ 0 h 480"/>
                <a:gd name="T4" fmla="*/ 0 w 1920"/>
                <a:gd name="T5" fmla="*/ 0 h 480"/>
                <a:gd name="T6" fmla="*/ 0 w 1920"/>
                <a:gd name="T7" fmla="*/ 480 h 480"/>
                <a:gd name="T8" fmla="*/ 1920 w 1920"/>
                <a:gd name="T9" fmla="*/ 480 h 480"/>
                <a:gd name="T10" fmla="*/ 1920 w 1920"/>
                <a:gd name="T11" fmla="*/ 0 h 480"/>
              </a:gdLst>
              <a:ahLst/>
              <a:cxnLst>
                <a:cxn ang="0">
                  <a:pos x="T0" y="T1"/>
                </a:cxn>
                <a:cxn ang="0">
                  <a:pos x="T2" y="T3"/>
                </a:cxn>
                <a:cxn ang="0">
                  <a:pos x="T4" y="T5"/>
                </a:cxn>
                <a:cxn ang="0">
                  <a:pos x="T6" y="T7"/>
                </a:cxn>
                <a:cxn ang="0">
                  <a:pos x="T8" y="T9"/>
                </a:cxn>
                <a:cxn ang="0">
                  <a:pos x="T10" y="T11"/>
                </a:cxn>
              </a:cxnLst>
              <a:rect l="0" t="0" r="r" b="b"/>
              <a:pathLst>
                <a:path w="1920" h="480">
                  <a:moveTo>
                    <a:pt x="1920" y="0"/>
                  </a:moveTo>
                  <a:lnTo>
                    <a:pt x="1920" y="0"/>
                  </a:lnTo>
                  <a:lnTo>
                    <a:pt x="0" y="0"/>
                  </a:lnTo>
                  <a:lnTo>
                    <a:pt x="0" y="480"/>
                  </a:lnTo>
                  <a:lnTo>
                    <a:pt x="1920" y="480"/>
                  </a:lnTo>
                  <a:lnTo>
                    <a:pt x="192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3538" y="179"/>
              <a:ext cx="62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Floating point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19"/>
            <p:cNvSpPr>
              <a:spLocks noChangeArrowheads="1"/>
            </p:cNvSpPr>
            <p:nvPr/>
          </p:nvSpPr>
          <p:spPr bwMode="auto">
            <a:xfrm>
              <a:off x="3594" y="291"/>
              <a:ext cx="8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20"/>
            <p:cNvSpPr>
              <a:spLocks noChangeArrowheads="1"/>
            </p:cNvSpPr>
            <p:nvPr/>
          </p:nvSpPr>
          <p:spPr bwMode="auto">
            <a:xfrm>
              <a:off x="3634" y="291"/>
              <a:ext cx="3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egister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a:spLocks noChangeArrowheads="1"/>
            </p:cNvSpPr>
            <p:nvPr/>
          </p:nvSpPr>
          <p:spPr bwMode="auto">
            <a:xfrm>
              <a:off x="3897" y="291"/>
              <a:ext cx="1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file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 name="Freeform 22"/>
            <p:cNvSpPr>
              <a:spLocks/>
            </p:cNvSpPr>
            <p:nvPr/>
          </p:nvSpPr>
          <p:spPr bwMode="auto">
            <a:xfrm>
              <a:off x="1751" y="594"/>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751" y="594"/>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3675" y="594"/>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675" y="594"/>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967" y="3902"/>
              <a:ext cx="31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Figur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27"/>
            <p:cNvSpPr>
              <a:spLocks noChangeArrowheads="1"/>
            </p:cNvSpPr>
            <p:nvPr/>
          </p:nvSpPr>
          <p:spPr bwMode="auto">
            <a:xfrm>
              <a:off x="1221" y="3902"/>
              <a:ext cx="92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 16.1 Superscalar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28"/>
            <p:cNvSpPr>
              <a:spLocks noChangeArrowheads="1"/>
            </p:cNvSpPr>
            <p:nvPr/>
          </p:nvSpPr>
          <p:spPr bwMode="auto">
            <a:xfrm>
              <a:off x="2053" y="3902"/>
              <a:ext cx="113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Organization Compar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29"/>
            <p:cNvSpPr>
              <a:spLocks noChangeArrowheads="1"/>
            </p:cNvSpPr>
            <p:nvPr/>
          </p:nvSpPr>
          <p:spPr bwMode="auto">
            <a:xfrm>
              <a:off x="3091" y="3902"/>
              <a:ext cx="109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ed to Ordinary Scalar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30"/>
            <p:cNvSpPr>
              <a:spLocks noChangeArrowheads="1"/>
            </p:cNvSpPr>
            <p:nvPr/>
          </p:nvSpPr>
          <p:spPr bwMode="auto">
            <a:xfrm>
              <a:off x="4089" y="3902"/>
              <a:ext cx="71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Organization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31"/>
            <p:cNvSpPr>
              <a:spLocks noChangeArrowheads="1"/>
            </p:cNvSpPr>
            <p:nvPr/>
          </p:nvSpPr>
          <p:spPr bwMode="auto">
            <a:xfrm>
              <a:off x="2148" y="1486"/>
              <a:ext cx="92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Bold" panose="02020803070505020304" pitchFamily="18" charset="0"/>
                  <a:cs typeface="Times New Roman Bold" panose="02020803070505020304" pitchFamily="18" charset="0"/>
                </a:rPr>
                <a:t>(a) </a:t>
              </a:r>
              <a:r>
                <a:rPr kumimoji="0" lang="en-US" altLang="en-US" sz="1800" b="1" i="0" u="none" strike="noStrike" cap="none" normalizeH="0" baseline="0" dirty="0" smtClean="0">
                  <a:ln>
                    <a:noFill/>
                  </a:ln>
                  <a:solidFill>
                    <a:srgbClr val="FF0000"/>
                  </a:solidFill>
                  <a:latin typeface="Times New Roman Bold" panose="02020803070505020304" pitchFamily="18" charset="0"/>
                  <a:cs typeface="Times New Roman Bold" panose="02020803070505020304" pitchFamily="18" charset="0"/>
                </a:rPr>
                <a:t>Scalar</a:t>
              </a:r>
              <a:endParaRPr kumimoji="0" lang="en-US" altLang="en-US" b="0" i="0" u="none" strike="noStrike" cap="none" normalizeH="0" baseline="0" dirty="0" smtClean="0">
                <a:ln>
                  <a:noFill/>
                </a:ln>
                <a:solidFill>
                  <a:srgbClr val="FF0000"/>
                </a:solidFill>
              </a:endParaRPr>
            </a:p>
          </p:txBody>
        </p:sp>
        <p:sp>
          <p:nvSpPr>
            <p:cNvPr id="33" name="Rectangle 32"/>
            <p:cNvSpPr>
              <a:spLocks noChangeArrowheads="1"/>
            </p:cNvSpPr>
            <p:nvPr/>
          </p:nvSpPr>
          <p:spPr bwMode="auto">
            <a:xfrm>
              <a:off x="2755" y="1488"/>
              <a:ext cx="8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Bold" panose="02020803070505020304" pitchFamily="18" charset="0"/>
                  <a:cs typeface="Times New Roman Bold" panose="02020803070505020304" pitchFamily="18" charset="0"/>
                </a:rPr>
                <a:t> </a:t>
              </a:r>
              <a:r>
                <a:rPr kumimoji="0" lang="en-US" altLang="en-US" sz="1800" b="1" i="0" u="none" strike="noStrike" cap="none" normalizeH="0" baseline="0" dirty="0" smtClean="0">
                  <a:ln>
                    <a:noFill/>
                  </a:ln>
                  <a:solidFill>
                    <a:srgbClr val="FF0000"/>
                  </a:solidFill>
                  <a:latin typeface="Times New Roman Bold" panose="02020803070505020304" pitchFamily="18" charset="0"/>
                  <a:cs typeface="Times New Roman Bold" panose="02020803070505020304" pitchFamily="18" charset="0"/>
                </a:rPr>
                <a:t>organization</a:t>
              </a:r>
              <a:endParaRPr kumimoji="0" lang="en-US" altLang="en-US" sz="2800" b="0" i="0" u="none" strike="noStrike" cap="none" normalizeH="0" baseline="0" dirty="0" smtClean="0">
                <a:ln>
                  <a:noFill/>
                </a:ln>
                <a:solidFill>
                  <a:srgbClr val="FF0000"/>
                </a:solidFill>
              </a:endParaRPr>
            </a:p>
          </p:txBody>
        </p:sp>
        <p:sp>
          <p:nvSpPr>
            <p:cNvPr id="34" name="Freeform 33"/>
            <p:cNvSpPr>
              <a:spLocks/>
            </p:cNvSpPr>
            <p:nvPr/>
          </p:nvSpPr>
          <p:spPr bwMode="auto">
            <a:xfrm>
              <a:off x="1871" y="412"/>
              <a:ext cx="0" cy="133"/>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1847" y="528"/>
              <a:ext cx="48" cy="60"/>
            </a:xfrm>
            <a:custGeom>
              <a:avLst/>
              <a:gdLst>
                <a:gd name="T0" fmla="*/ 48 w 97"/>
                <a:gd name="T1" fmla="*/ 119 h 119"/>
                <a:gd name="T2" fmla="*/ 48 w 97"/>
                <a:gd name="T3" fmla="*/ 119 h 119"/>
                <a:gd name="T4" fmla="*/ 0 w 97"/>
                <a:gd name="T5" fmla="*/ 0 h 119"/>
                <a:gd name="T6" fmla="*/ 48 w 97"/>
                <a:gd name="T7" fmla="*/ 28 h 119"/>
                <a:gd name="T8" fmla="*/ 97 w 97"/>
                <a:gd name="T9" fmla="*/ 0 h 119"/>
                <a:gd name="T10" fmla="*/ 48 w 97"/>
                <a:gd name="T11" fmla="*/ 119 h 119"/>
              </a:gdLst>
              <a:ahLst/>
              <a:cxnLst>
                <a:cxn ang="0">
                  <a:pos x="T0" y="T1"/>
                </a:cxn>
                <a:cxn ang="0">
                  <a:pos x="T2" y="T3"/>
                </a:cxn>
                <a:cxn ang="0">
                  <a:pos x="T4" y="T5"/>
                </a:cxn>
                <a:cxn ang="0">
                  <a:pos x="T6" y="T7"/>
                </a:cxn>
                <a:cxn ang="0">
                  <a:pos x="T8" y="T9"/>
                </a:cxn>
                <a:cxn ang="0">
                  <a:pos x="T10" y="T11"/>
                </a:cxn>
              </a:cxnLst>
              <a:rect l="0" t="0" r="r" b="b"/>
              <a:pathLst>
                <a:path w="97" h="119">
                  <a:moveTo>
                    <a:pt x="48" y="119"/>
                  </a:moveTo>
                  <a:lnTo>
                    <a:pt x="48" y="119"/>
                  </a:lnTo>
                  <a:lnTo>
                    <a:pt x="0" y="0"/>
                  </a:lnTo>
                  <a:lnTo>
                    <a:pt x="48" y="28"/>
                  </a:lnTo>
                  <a:lnTo>
                    <a:pt x="97" y="0"/>
                  </a:lnTo>
                  <a:lnTo>
                    <a:pt x="48"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1665" y="449"/>
              <a:ext cx="206" cy="737"/>
            </a:xfrm>
            <a:custGeom>
              <a:avLst/>
              <a:gdLst>
                <a:gd name="T0" fmla="*/ 411 w 411"/>
                <a:gd name="T1" fmla="*/ 1250 h 1472"/>
                <a:gd name="T2" fmla="*/ 411 w 411"/>
                <a:gd name="T3" fmla="*/ 1250 h 1472"/>
                <a:gd name="T4" fmla="*/ 411 w 411"/>
                <a:gd name="T5" fmla="*/ 1472 h 1472"/>
                <a:gd name="T6" fmla="*/ 0 w 411"/>
                <a:gd name="T7" fmla="*/ 1472 h 1472"/>
                <a:gd name="T8" fmla="*/ 0 w 411"/>
                <a:gd name="T9" fmla="*/ 0 h 1472"/>
              </a:gdLst>
              <a:ahLst/>
              <a:cxnLst>
                <a:cxn ang="0">
                  <a:pos x="T0" y="T1"/>
                </a:cxn>
                <a:cxn ang="0">
                  <a:pos x="T2" y="T3"/>
                </a:cxn>
                <a:cxn ang="0">
                  <a:pos x="T4" y="T5"/>
                </a:cxn>
                <a:cxn ang="0">
                  <a:pos x="T6" y="T7"/>
                </a:cxn>
                <a:cxn ang="0">
                  <a:pos x="T8" y="T9"/>
                </a:cxn>
              </a:cxnLst>
              <a:rect l="0" t="0" r="r" b="b"/>
              <a:pathLst>
                <a:path w="411" h="1472">
                  <a:moveTo>
                    <a:pt x="411" y="1250"/>
                  </a:moveTo>
                  <a:lnTo>
                    <a:pt x="411" y="1250"/>
                  </a:lnTo>
                  <a:lnTo>
                    <a:pt x="411" y="1472"/>
                  </a:lnTo>
                  <a:lnTo>
                    <a:pt x="0" y="1472"/>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1640" y="406"/>
              <a:ext cx="49" cy="60"/>
            </a:xfrm>
            <a:custGeom>
              <a:avLst/>
              <a:gdLst>
                <a:gd name="T0" fmla="*/ 49 w 98"/>
                <a:gd name="T1" fmla="*/ 0 h 119"/>
                <a:gd name="T2" fmla="*/ 49 w 98"/>
                <a:gd name="T3" fmla="*/ 0 h 119"/>
                <a:gd name="T4" fmla="*/ 98 w 98"/>
                <a:gd name="T5" fmla="*/ 119 h 119"/>
                <a:gd name="T6" fmla="*/ 49 w 98"/>
                <a:gd name="T7" fmla="*/ 91 h 119"/>
                <a:gd name="T8" fmla="*/ 0 w 98"/>
                <a:gd name="T9" fmla="*/ 119 h 119"/>
                <a:gd name="T10" fmla="*/ 49 w 98"/>
                <a:gd name="T11" fmla="*/ 0 h 119"/>
              </a:gdLst>
              <a:ahLst/>
              <a:cxnLst>
                <a:cxn ang="0">
                  <a:pos x="T0" y="T1"/>
                </a:cxn>
                <a:cxn ang="0">
                  <a:pos x="T2" y="T3"/>
                </a:cxn>
                <a:cxn ang="0">
                  <a:pos x="T4" y="T5"/>
                </a:cxn>
                <a:cxn ang="0">
                  <a:pos x="T6" y="T7"/>
                </a:cxn>
                <a:cxn ang="0">
                  <a:pos x="T8" y="T9"/>
                </a:cxn>
                <a:cxn ang="0">
                  <a:pos x="T10" y="T11"/>
                </a:cxn>
              </a:cxnLst>
              <a:rect l="0" t="0" r="r" b="b"/>
              <a:pathLst>
                <a:path w="98" h="119">
                  <a:moveTo>
                    <a:pt x="49" y="0"/>
                  </a:moveTo>
                  <a:lnTo>
                    <a:pt x="49" y="0"/>
                  </a:lnTo>
                  <a:lnTo>
                    <a:pt x="98" y="119"/>
                  </a:lnTo>
                  <a:lnTo>
                    <a:pt x="49" y="91"/>
                  </a:lnTo>
                  <a:lnTo>
                    <a:pt x="0" y="119"/>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noChangeArrowheads="1"/>
            </p:cNvSpPr>
            <p:nvPr/>
          </p:nvSpPr>
          <p:spPr bwMode="auto">
            <a:xfrm>
              <a:off x="3452" y="1196"/>
              <a:ext cx="79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Pipelined floating-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8"/>
            <p:cNvSpPr>
              <a:spLocks noChangeArrowheads="1"/>
            </p:cNvSpPr>
            <p:nvPr/>
          </p:nvSpPr>
          <p:spPr bwMode="auto">
            <a:xfrm>
              <a:off x="3409" y="1308"/>
              <a:ext cx="88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point functional unit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Freeform 39"/>
            <p:cNvSpPr>
              <a:spLocks/>
            </p:cNvSpPr>
            <p:nvPr/>
          </p:nvSpPr>
          <p:spPr bwMode="auto">
            <a:xfrm>
              <a:off x="3795" y="412"/>
              <a:ext cx="0" cy="133"/>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3771" y="528"/>
              <a:ext cx="49" cy="60"/>
            </a:xfrm>
            <a:custGeom>
              <a:avLst/>
              <a:gdLst>
                <a:gd name="T0" fmla="*/ 48 w 97"/>
                <a:gd name="T1" fmla="*/ 119 h 119"/>
                <a:gd name="T2" fmla="*/ 48 w 97"/>
                <a:gd name="T3" fmla="*/ 119 h 119"/>
                <a:gd name="T4" fmla="*/ 0 w 97"/>
                <a:gd name="T5" fmla="*/ 0 h 119"/>
                <a:gd name="T6" fmla="*/ 48 w 97"/>
                <a:gd name="T7" fmla="*/ 28 h 119"/>
                <a:gd name="T8" fmla="*/ 97 w 97"/>
                <a:gd name="T9" fmla="*/ 0 h 119"/>
                <a:gd name="T10" fmla="*/ 48 w 97"/>
                <a:gd name="T11" fmla="*/ 119 h 119"/>
              </a:gdLst>
              <a:ahLst/>
              <a:cxnLst>
                <a:cxn ang="0">
                  <a:pos x="T0" y="T1"/>
                </a:cxn>
                <a:cxn ang="0">
                  <a:pos x="T2" y="T3"/>
                </a:cxn>
                <a:cxn ang="0">
                  <a:pos x="T4" y="T5"/>
                </a:cxn>
                <a:cxn ang="0">
                  <a:pos x="T6" y="T7"/>
                </a:cxn>
                <a:cxn ang="0">
                  <a:pos x="T8" y="T9"/>
                </a:cxn>
                <a:cxn ang="0">
                  <a:pos x="T10" y="T11"/>
                </a:cxn>
              </a:cxnLst>
              <a:rect l="0" t="0" r="r" b="b"/>
              <a:pathLst>
                <a:path w="97" h="119">
                  <a:moveTo>
                    <a:pt x="48" y="119"/>
                  </a:moveTo>
                  <a:lnTo>
                    <a:pt x="48" y="119"/>
                  </a:lnTo>
                  <a:lnTo>
                    <a:pt x="0" y="0"/>
                  </a:lnTo>
                  <a:lnTo>
                    <a:pt x="48" y="28"/>
                  </a:lnTo>
                  <a:lnTo>
                    <a:pt x="97" y="0"/>
                  </a:lnTo>
                  <a:lnTo>
                    <a:pt x="48"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3589" y="449"/>
              <a:ext cx="206" cy="737"/>
            </a:xfrm>
            <a:custGeom>
              <a:avLst/>
              <a:gdLst>
                <a:gd name="T0" fmla="*/ 411 w 411"/>
                <a:gd name="T1" fmla="*/ 1250 h 1472"/>
                <a:gd name="T2" fmla="*/ 411 w 411"/>
                <a:gd name="T3" fmla="*/ 1250 h 1472"/>
                <a:gd name="T4" fmla="*/ 411 w 411"/>
                <a:gd name="T5" fmla="*/ 1472 h 1472"/>
                <a:gd name="T6" fmla="*/ 0 w 411"/>
                <a:gd name="T7" fmla="*/ 1472 h 1472"/>
                <a:gd name="T8" fmla="*/ 0 w 411"/>
                <a:gd name="T9" fmla="*/ 0 h 1472"/>
              </a:gdLst>
              <a:ahLst/>
              <a:cxnLst>
                <a:cxn ang="0">
                  <a:pos x="T0" y="T1"/>
                </a:cxn>
                <a:cxn ang="0">
                  <a:pos x="T2" y="T3"/>
                </a:cxn>
                <a:cxn ang="0">
                  <a:pos x="T4" y="T5"/>
                </a:cxn>
                <a:cxn ang="0">
                  <a:pos x="T6" y="T7"/>
                </a:cxn>
                <a:cxn ang="0">
                  <a:pos x="T8" y="T9"/>
                </a:cxn>
              </a:cxnLst>
              <a:rect l="0" t="0" r="r" b="b"/>
              <a:pathLst>
                <a:path w="411" h="1472">
                  <a:moveTo>
                    <a:pt x="411" y="1250"/>
                  </a:moveTo>
                  <a:lnTo>
                    <a:pt x="411" y="1250"/>
                  </a:lnTo>
                  <a:lnTo>
                    <a:pt x="411" y="1472"/>
                  </a:lnTo>
                  <a:lnTo>
                    <a:pt x="0" y="1472"/>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3565" y="406"/>
              <a:ext cx="48" cy="60"/>
            </a:xfrm>
            <a:custGeom>
              <a:avLst/>
              <a:gdLst>
                <a:gd name="T0" fmla="*/ 49 w 97"/>
                <a:gd name="T1" fmla="*/ 0 h 119"/>
                <a:gd name="T2" fmla="*/ 49 w 97"/>
                <a:gd name="T3" fmla="*/ 0 h 119"/>
                <a:gd name="T4" fmla="*/ 97 w 97"/>
                <a:gd name="T5" fmla="*/ 119 h 119"/>
                <a:gd name="T6" fmla="*/ 49 w 97"/>
                <a:gd name="T7" fmla="*/ 91 h 119"/>
                <a:gd name="T8" fmla="*/ 0 w 97"/>
                <a:gd name="T9" fmla="*/ 119 h 119"/>
                <a:gd name="T10" fmla="*/ 49 w 97"/>
                <a:gd name="T11" fmla="*/ 0 h 119"/>
              </a:gdLst>
              <a:ahLst/>
              <a:cxnLst>
                <a:cxn ang="0">
                  <a:pos x="T0" y="T1"/>
                </a:cxn>
                <a:cxn ang="0">
                  <a:pos x="T2" y="T3"/>
                </a:cxn>
                <a:cxn ang="0">
                  <a:pos x="T4" y="T5"/>
                </a:cxn>
                <a:cxn ang="0">
                  <a:pos x="T6" y="T7"/>
                </a:cxn>
                <a:cxn ang="0">
                  <a:pos x="T8" y="T9"/>
                </a:cxn>
                <a:cxn ang="0">
                  <a:pos x="T10" y="T11"/>
                </a:cxn>
              </a:cxnLst>
              <a:rect l="0" t="0" r="r" b="b"/>
              <a:pathLst>
                <a:path w="97" h="119">
                  <a:moveTo>
                    <a:pt x="49" y="0"/>
                  </a:moveTo>
                  <a:lnTo>
                    <a:pt x="49" y="0"/>
                  </a:lnTo>
                  <a:lnTo>
                    <a:pt x="97" y="119"/>
                  </a:lnTo>
                  <a:lnTo>
                    <a:pt x="49" y="91"/>
                  </a:lnTo>
                  <a:lnTo>
                    <a:pt x="0" y="119"/>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274" y="406"/>
              <a:ext cx="559" cy="139"/>
            </a:xfrm>
            <a:custGeom>
              <a:avLst/>
              <a:gdLst>
                <a:gd name="T0" fmla="*/ 0 w 1115"/>
                <a:gd name="T1" fmla="*/ 0 h 277"/>
                <a:gd name="T2" fmla="*/ 0 w 1115"/>
                <a:gd name="T3" fmla="*/ 0 h 277"/>
                <a:gd name="T4" fmla="*/ 0 w 1115"/>
                <a:gd name="T5" fmla="*/ 121 h 277"/>
                <a:gd name="T6" fmla="*/ 1115 w 1115"/>
                <a:gd name="T7" fmla="*/ 121 h 277"/>
                <a:gd name="T8" fmla="*/ 1115 w 1115"/>
                <a:gd name="T9" fmla="*/ 277 h 277"/>
              </a:gdLst>
              <a:ahLst/>
              <a:cxnLst>
                <a:cxn ang="0">
                  <a:pos x="T0" y="T1"/>
                </a:cxn>
                <a:cxn ang="0">
                  <a:pos x="T2" y="T3"/>
                </a:cxn>
                <a:cxn ang="0">
                  <a:pos x="T4" y="T5"/>
                </a:cxn>
                <a:cxn ang="0">
                  <a:pos x="T6" y="T7"/>
                </a:cxn>
                <a:cxn ang="0">
                  <a:pos x="T8" y="T9"/>
                </a:cxn>
              </a:cxnLst>
              <a:rect l="0" t="0" r="r" b="b"/>
              <a:pathLst>
                <a:path w="1115" h="277">
                  <a:moveTo>
                    <a:pt x="0" y="0"/>
                  </a:moveTo>
                  <a:lnTo>
                    <a:pt x="0" y="0"/>
                  </a:lnTo>
                  <a:lnTo>
                    <a:pt x="0" y="121"/>
                  </a:lnTo>
                  <a:lnTo>
                    <a:pt x="1115" y="121"/>
                  </a:lnTo>
                  <a:lnTo>
                    <a:pt x="1115" y="27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2809" y="528"/>
              <a:ext cx="49" cy="60"/>
            </a:xfrm>
            <a:custGeom>
              <a:avLst/>
              <a:gdLst>
                <a:gd name="T0" fmla="*/ 48 w 97"/>
                <a:gd name="T1" fmla="*/ 119 h 119"/>
                <a:gd name="T2" fmla="*/ 48 w 97"/>
                <a:gd name="T3" fmla="*/ 119 h 119"/>
                <a:gd name="T4" fmla="*/ 0 w 97"/>
                <a:gd name="T5" fmla="*/ 0 h 119"/>
                <a:gd name="T6" fmla="*/ 48 w 97"/>
                <a:gd name="T7" fmla="*/ 28 h 119"/>
                <a:gd name="T8" fmla="*/ 97 w 97"/>
                <a:gd name="T9" fmla="*/ 0 h 119"/>
                <a:gd name="T10" fmla="*/ 48 w 97"/>
                <a:gd name="T11" fmla="*/ 119 h 119"/>
              </a:gdLst>
              <a:ahLst/>
              <a:cxnLst>
                <a:cxn ang="0">
                  <a:pos x="T0" y="T1"/>
                </a:cxn>
                <a:cxn ang="0">
                  <a:pos x="T2" y="T3"/>
                </a:cxn>
                <a:cxn ang="0">
                  <a:pos x="T4" y="T5"/>
                </a:cxn>
                <a:cxn ang="0">
                  <a:pos x="T6" y="T7"/>
                </a:cxn>
                <a:cxn ang="0">
                  <a:pos x="T8" y="T9"/>
                </a:cxn>
                <a:cxn ang="0">
                  <a:pos x="T10" y="T11"/>
                </a:cxn>
              </a:cxnLst>
              <a:rect l="0" t="0" r="r" b="b"/>
              <a:pathLst>
                <a:path w="97" h="119">
                  <a:moveTo>
                    <a:pt x="48" y="119"/>
                  </a:moveTo>
                  <a:lnTo>
                    <a:pt x="48" y="119"/>
                  </a:lnTo>
                  <a:lnTo>
                    <a:pt x="0" y="0"/>
                  </a:lnTo>
                  <a:lnTo>
                    <a:pt x="48" y="28"/>
                  </a:lnTo>
                  <a:lnTo>
                    <a:pt x="97" y="0"/>
                  </a:lnTo>
                  <a:lnTo>
                    <a:pt x="48"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2833" y="406"/>
              <a:ext cx="557" cy="61"/>
            </a:xfrm>
            <a:custGeom>
              <a:avLst/>
              <a:gdLst>
                <a:gd name="T0" fmla="*/ 0 w 1112"/>
                <a:gd name="T1" fmla="*/ 121 h 121"/>
                <a:gd name="T2" fmla="*/ 0 w 1112"/>
                <a:gd name="T3" fmla="*/ 121 h 121"/>
                <a:gd name="T4" fmla="*/ 1112 w 1112"/>
                <a:gd name="T5" fmla="*/ 121 h 121"/>
                <a:gd name="T6" fmla="*/ 1112 w 1112"/>
                <a:gd name="T7" fmla="*/ 0 h 121"/>
              </a:gdLst>
              <a:ahLst/>
              <a:cxnLst>
                <a:cxn ang="0">
                  <a:pos x="T0" y="T1"/>
                </a:cxn>
                <a:cxn ang="0">
                  <a:pos x="T2" y="T3"/>
                </a:cxn>
                <a:cxn ang="0">
                  <a:pos x="T4" y="T5"/>
                </a:cxn>
                <a:cxn ang="0">
                  <a:pos x="T6" y="T7"/>
                </a:cxn>
              </a:cxnLst>
              <a:rect l="0" t="0" r="r" b="b"/>
              <a:pathLst>
                <a:path w="1112" h="121">
                  <a:moveTo>
                    <a:pt x="0" y="121"/>
                  </a:moveTo>
                  <a:lnTo>
                    <a:pt x="0" y="121"/>
                  </a:lnTo>
                  <a:lnTo>
                    <a:pt x="1112" y="121"/>
                  </a:lnTo>
                  <a:lnTo>
                    <a:pt x="11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2161" y="455"/>
              <a:ext cx="676" cy="731"/>
            </a:xfrm>
            <a:custGeom>
              <a:avLst/>
              <a:gdLst>
                <a:gd name="T0" fmla="*/ 1350 w 1350"/>
                <a:gd name="T1" fmla="*/ 1238 h 1460"/>
                <a:gd name="T2" fmla="*/ 1350 w 1350"/>
                <a:gd name="T3" fmla="*/ 1238 h 1460"/>
                <a:gd name="T4" fmla="*/ 1350 w 1350"/>
                <a:gd name="T5" fmla="*/ 1460 h 1460"/>
                <a:gd name="T6" fmla="*/ 0 w 1350"/>
                <a:gd name="T7" fmla="*/ 1460 h 1460"/>
                <a:gd name="T8" fmla="*/ 0 w 1350"/>
                <a:gd name="T9" fmla="*/ 0 h 1460"/>
              </a:gdLst>
              <a:ahLst/>
              <a:cxnLst>
                <a:cxn ang="0">
                  <a:pos x="T0" y="T1"/>
                </a:cxn>
                <a:cxn ang="0">
                  <a:pos x="T2" y="T3"/>
                </a:cxn>
                <a:cxn ang="0">
                  <a:pos x="T4" y="T5"/>
                </a:cxn>
                <a:cxn ang="0">
                  <a:pos x="T6" y="T7"/>
                </a:cxn>
                <a:cxn ang="0">
                  <a:pos x="T8" y="T9"/>
                </a:cxn>
              </a:cxnLst>
              <a:rect l="0" t="0" r="r" b="b"/>
              <a:pathLst>
                <a:path w="1350" h="1460">
                  <a:moveTo>
                    <a:pt x="1350" y="1238"/>
                  </a:moveTo>
                  <a:lnTo>
                    <a:pt x="1350" y="1238"/>
                  </a:lnTo>
                  <a:lnTo>
                    <a:pt x="1350" y="1460"/>
                  </a:lnTo>
                  <a:lnTo>
                    <a:pt x="0" y="1460"/>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2136" y="412"/>
              <a:ext cx="49" cy="60"/>
            </a:xfrm>
            <a:custGeom>
              <a:avLst/>
              <a:gdLst>
                <a:gd name="T0" fmla="*/ 48 w 97"/>
                <a:gd name="T1" fmla="*/ 0 h 120"/>
                <a:gd name="T2" fmla="*/ 48 w 97"/>
                <a:gd name="T3" fmla="*/ 0 h 120"/>
                <a:gd name="T4" fmla="*/ 97 w 97"/>
                <a:gd name="T5" fmla="*/ 120 h 120"/>
                <a:gd name="T6" fmla="*/ 48 w 97"/>
                <a:gd name="T7" fmla="*/ 91 h 120"/>
                <a:gd name="T8" fmla="*/ 0 w 97"/>
                <a:gd name="T9" fmla="*/ 120 h 120"/>
                <a:gd name="T10" fmla="*/ 48 w 97"/>
                <a:gd name="T11" fmla="*/ 0 h 120"/>
              </a:gdLst>
              <a:ahLst/>
              <a:cxnLst>
                <a:cxn ang="0">
                  <a:pos x="T0" y="T1"/>
                </a:cxn>
                <a:cxn ang="0">
                  <a:pos x="T2" y="T3"/>
                </a:cxn>
                <a:cxn ang="0">
                  <a:pos x="T4" y="T5"/>
                </a:cxn>
                <a:cxn ang="0">
                  <a:pos x="T6" y="T7"/>
                </a:cxn>
                <a:cxn ang="0">
                  <a:pos x="T8" y="T9"/>
                </a:cxn>
                <a:cxn ang="0">
                  <a:pos x="T10" y="T11"/>
                </a:cxn>
              </a:cxnLst>
              <a:rect l="0" t="0" r="r" b="b"/>
              <a:pathLst>
                <a:path w="97" h="120">
                  <a:moveTo>
                    <a:pt x="48" y="0"/>
                  </a:moveTo>
                  <a:lnTo>
                    <a:pt x="48" y="0"/>
                  </a:lnTo>
                  <a:lnTo>
                    <a:pt x="97" y="120"/>
                  </a:lnTo>
                  <a:lnTo>
                    <a:pt x="48" y="91"/>
                  </a:lnTo>
                  <a:lnTo>
                    <a:pt x="0" y="120"/>
                  </a:ln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2837" y="455"/>
              <a:ext cx="677" cy="731"/>
            </a:xfrm>
            <a:custGeom>
              <a:avLst/>
              <a:gdLst>
                <a:gd name="T0" fmla="*/ 0 w 1351"/>
                <a:gd name="T1" fmla="*/ 1238 h 1460"/>
                <a:gd name="T2" fmla="*/ 0 w 1351"/>
                <a:gd name="T3" fmla="*/ 1238 h 1460"/>
                <a:gd name="T4" fmla="*/ 0 w 1351"/>
                <a:gd name="T5" fmla="*/ 1460 h 1460"/>
                <a:gd name="T6" fmla="*/ 1351 w 1351"/>
                <a:gd name="T7" fmla="*/ 1460 h 1460"/>
                <a:gd name="T8" fmla="*/ 1351 w 1351"/>
                <a:gd name="T9" fmla="*/ 0 h 1460"/>
              </a:gdLst>
              <a:ahLst/>
              <a:cxnLst>
                <a:cxn ang="0">
                  <a:pos x="T0" y="T1"/>
                </a:cxn>
                <a:cxn ang="0">
                  <a:pos x="T2" y="T3"/>
                </a:cxn>
                <a:cxn ang="0">
                  <a:pos x="T4" y="T5"/>
                </a:cxn>
                <a:cxn ang="0">
                  <a:pos x="T6" y="T7"/>
                </a:cxn>
                <a:cxn ang="0">
                  <a:pos x="T8" y="T9"/>
                </a:cxn>
              </a:cxnLst>
              <a:rect l="0" t="0" r="r" b="b"/>
              <a:pathLst>
                <a:path w="1351" h="1460">
                  <a:moveTo>
                    <a:pt x="0" y="1238"/>
                  </a:moveTo>
                  <a:lnTo>
                    <a:pt x="0" y="1238"/>
                  </a:lnTo>
                  <a:lnTo>
                    <a:pt x="0" y="1460"/>
                  </a:lnTo>
                  <a:lnTo>
                    <a:pt x="1351" y="1460"/>
                  </a:lnTo>
                  <a:lnTo>
                    <a:pt x="13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3489" y="412"/>
              <a:ext cx="49" cy="60"/>
            </a:xfrm>
            <a:custGeom>
              <a:avLst/>
              <a:gdLst>
                <a:gd name="T0" fmla="*/ 49 w 97"/>
                <a:gd name="T1" fmla="*/ 0 h 120"/>
                <a:gd name="T2" fmla="*/ 49 w 97"/>
                <a:gd name="T3" fmla="*/ 0 h 120"/>
                <a:gd name="T4" fmla="*/ 97 w 97"/>
                <a:gd name="T5" fmla="*/ 120 h 120"/>
                <a:gd name="T6" fmla="*/ 49 w 97"/>
                <a:gd name="T7" fmla="*/ 91 h 120"/>
                <a:gd name="T8" fmla="*/ 0 w 97"/>
                <a:gd name="T9" fmla="*/ 120 h 120"/>
                <a:gd name="T10" fmla="*/ 49 w 97"/>
                <a:gd name="T11" fmla="*/ 0 h 120"/>
              </a:gdLst>
              <a:ahLst/>
              <a:cxnLst>
                <a:cxn ang="0">
                  <a:pos x="T0" y="T1"/>
                </a:cxn>
                <a:cxn ang="0">
                  <a:pos x="T2" y="T3"/>
                </a:cxn>
                <a:cxn ang="0">
                  <a:pos x="T4" y="T5"/>
                </a:cxn>
                <a:cxn ang="0">
                  <a:pos x="T6" y="T7"/>
                </a:cxn>
                <a:cxn ang="0">
                  <a:pos x="T8" y="T9"/>
                </a:cxn>
                <a:cxn ang="0">
                  <a:pos x="T10" y="T11"/>
                </a:cxn>
              </a:cxnLst>
              <a:rect l="0" t="0" r="r" b="b"/>
              <a:pathLst>
                <a:path w="97" h="120">
                  <a:moveTo>
                    <a:pt x="49" y="0"/>
                  </a:moveTo>
                  <a:lnTo>
                    <a:pt x="49" y="0"/>
                  </a:lnTo>
                  <a:lnTo>
                    <a:pt x="97" y="120"/>
                  </a:lnTo>
                  <a:lnTo>
                    <a:pt x="49" y="91"/>
                  </a:lnTo>
                  <a:lnTo>
                    <a:pt x="0" y="12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2592" y="2555"/>
              <a:ext cx="482" cy="481"/>
            </a:xfrm>
            <a:custGeom>
              <a:avLst/>
              <a:gdLst>
                <a:gd name="T0" fmla="*/ 960 w 960"/>
                <a:gd name="T1" fmla="*/ 0 h 960"/>
                <a:gd name="T2" fmla="*/ 960 w 960"/>
                <a:gd name="T3" fmla="*/ 0 h 960"/>
                <a:gd name="T4" fmla="*/ 0 w 960"/>
                <a:gd name="T5" fmla="*/ 0 h 960"/>
                <a:gd name="T6" fmla="*/ 0 w 960"/>
                <a:gd name="T7" fmla="*/ 960 h 960"/>
                <a:gd name="T8" fmla="*/ 960 w 960"/>
                <a:gd name="T9" fmla="*/ 960 h 960"/>
                <a:gd name="T10" fmla="*/ 960 w 960"/>
                <a:gd name="T11" fmla="*/ 0 h 960"/>
              </a:gdLst>
              <a:ahLst/>
              <a:cxnLst>
                <a:cxn ang="0">
                  <a:pos x="T0" y="T1"/>
                </a:cxn>
                <a:cxn ang="0">
                  <a:pos x="T2" y="T3"/>
                </a:cxn>
                <a:cxn ang="0">
                  <a:pos x="T4" y="T5"/>
                </a:cxn>
                <a:cxn ang="0">
                  <a:pos x="T6" y="T7"/>
                </a:cxn>
                <a:cxn ang="0">
                  <a:pos x="T8" y="T9"/>
                </a:cxn>
                <a:cxn ang="0">
                  <a:pos x="T10" y="T11"/>
                </a:cxn>
              </a:cxnLst>
              <a:rect l="0" t="0" r="r" b="b"/>
              <a:pathLst>
                <a:path w="960" h="960">
                  <a:moveTo>
                    <a:pt x="960" y="0"/>
                  </a:moveTo>
                  <a:lnTo>
                    <a:pt x="960" y="0"/>
                  </a:lnTo>
                  <a:lnTo>
                    <a:pt x="0" y="0"/>
                  </a:lnTo>
                  <a:lnTo>
                    <a:pt x="0" y="960"/>
                  </a:lnTo>
                  <a:lnTo>
                    <a:pt x="960" y="960"/>
                  </a:lnTo>
                  <a:lnTo>
                    <a:pt x="96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2592" y="2555"/>
              <a:ext cx="482" cy="481"/>
            </a:xfrm>
            <a:custGeom>
              <a:avLst/>
              <a:gdLst>
                <a:gd name="T0" fmla="*/ 960 w 960"/>
                <a:gd name="T1" fmla="*/ 0 h 960"/>
                <a:gd name="T2" fmla="*/ 960 w 960"/>
                <a:gd name="T3" fmla="*/ 0 h 960"/>
                <a:gd name="T4" fmla="*/ 0 w 960"/>
                <a:gd name="T5" fmla="*/ 0 h 960"/>
                <a:gd name="T6" fmla="*/ 0 w 960"/>
                <a:gd name="T7" fmla="*/ 960 h 960"/>
                <a:gd name="T8" fmla="*/ 960 w 960"/>
                <a:gd name="T9" fmla="*/ 960 h 960"/>
                <a:gd name="T10" fmla="*/ 960 w 960"/>
                <a:gd name="T11" fmla="*/ 0 h 960"/>
              </a:gdLst>
              <a:ahLst/>
              <a:cxnLst>
                <a:cxn ang="0">
                  <a:pos x="T0" y="T1"/>
                </a:cxn>
                <a:cxn ang="0">
                  <a:pos x="T2" y="T3"/>
                </a:cxn>
                <a:cxn ang="0">
                  <a:pos x="T4" y="T5"/>
                </a:cxn>
                <a:cxn ang="0">
                  <a:pos x="T6" y="T7"/>
                </a:cxn>
                <a:cxn ang="0">
                  <a:pos x="T8" y="T9"/>
                </a:cxn>
                <a:cxn ang="0">
                  <a:pos x="T10" y="T11"/>
                </a:cxn>
              </a:cxnLst>
              <a:rect l="0" t="0" r="r" b="b"/>
              <a:pathLst>
                <a:path w="960" h="960">
                  <a:moveTo>
                    <a:pt x="960" y="0"/>
                  </a:moveTo>
                  <a:lnTo>
                    <a:pt x="960" y="0"/>
                  </a:lnTo>
                  <a:lnTo>
                    <a:pt x="0" y="0"/>
                  </a:lnTo>
                  <a:lnTo>
                    <a:pt x="0" y="960"/>
                  </a:lnTo>
                  <a:lnTo>
                    <a:pt x="960" y="960"/>
                  </a:lnTo>
                  <a:lnTo>
                    <a:pt x="96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1149" y="2127"/>
              <a:ext cx="1443" cy="241"/>
            </a:xfrm>
            <a:custGeom>
              <a:avLst/>
              <a:gdLst>
                <a:gd name="T0" fmla="*/ 2880 w 2880"/>
                <a:gd name="T1" fmla="*/ 0 h 480"/>
                <a:gd name="T2" fmla="*/ 2880 w 2880"/>
                <a:gd name="T3" fmla="*/ 0 h 480"/>
                <a:gd name="T4" fmla="*/ 0 w 2880"/>
                <a:gd name="T5" fmla="*/ 0 h 480"/>
                <a:gd name="T6" fmla="*/ 0 w 2880"/>
                <a:gd name="T7" fmla="*/ 480 h 480"/>
                <a:gd name="T8" fmla="*/ 2880 w 2880"/>
                <a:gd name="T9" fmla="*/ 480 h 480"/>
                <a:gd name="T10" fmla="*/ 2880 w 2880"/>
                <a:gd name="T11" fmla="*/ 0 h 480"/>
              </a:gdLst>
              <a:ahLst/>
              <a:cxnLst>
                <a:cxn ang="0">
                  <a:pos x="T0" y="T1"/>
                </a:cxn>
                <a:cxn ang="0">
                  <a:pos x="T2" y="T3"/>
                </a:cxn>
                <a:cxn ang="0">
                  <a:pos x="T4" y="T5"/>
                </a:cxn>
                <a:cxn ang="0">
                  <a:pos x="T6" y="T7"/>
                </a:cxn>
                <a:cxn ang="0">
                  <a:pos x="T8" y="T9"/>
                </a:cxn>
                <a:cxn ang="0">
                  <a:pos x="T10" y="T11"/>
                </a:cxn>
              </a:cxnLst>
              <a:rect l="0" t="0" r="r" b="b"/>
              <a:pathLst>
                <a:path w="2880" h="480">
                  <a:moveTo>
                    <a:pt x="2880" y="0"/>
                  </a:moveTo>
                  <a:lnTo>
                    <a:pt x="2880" y="0"/>
                  </a:lnTo>
                  <a:lnTo>
                    <a:pt x="0" y="0"/>
                  </a:lnTo>
                  <a:lnTo>
                    <a:pt x="0" y="480"/>
                  </a:lnTo>
                  <a:lnTo>
                    <a:pt x="2880" y="480"/>
                  </a:lnTo>
                  <a:lnTo>
                    <a:pt x="288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149" y="2127"/>
              <a:ext cx="1443" cy="241"/>
            </a:xfrm>
            <a:custGeom>
              <a:avLst/>
              <a:gdLst>
                <a:gd name="T0" fmla="*/ 2880 w 2880"/>
                <a:gd name="T1" fmla="*/ 0 h 480"/>
                <a:gd name="T2" fmla="*/ 2880 w 2880"/>
                <a:gd name="T3" fmla="*/ 0 h 480"/>
                <a:gd name="T4" fmla="*/ 0 w 2880"/>
                <a:gd name="T5" fmla="*/ 0 h 480"/>
                <a:gd name="T6" fmla="*/ 0 w 2880"/>
                <a:gd name="T7" fmla="*/ 480 h 480"/>
                <a:gd name="T8" fmla="*/ 2880 w 2880"/>
                <a:gd name="T9" fmla="*/ 480 h 480"/>
                <a:gd name="T10" fmla="*/ 2880 w 2880"/>
                <a:gd name="T11" fmla="*/ 0 h 480"/>
              </a:gdLst>
              <a:ahLst/>
              <a:cxnLst>
                <a:cxn ang="0">
                  <a:pos x="T0" y="T1"/>
                </a:cxn>
                <a:cxn ang="0">
                  <a:pos x="T2" y="T3"/>
                </a:cxn>
                <a:cxn ang="0">
                  <a:pos x="T4" y="T5"/>
                </a:cxn>
                <a:cxn ang="0">
                  <a:pos x="T6" y="T7"/>
                </a:cxn>
                <a:cxn ang="0">
                  <a:pos x="T8" y="T9"/>
                </a:cxn>
                <a:cxn ang="0">
                  <a:pos x="T10" y="T11"/>
                </a:cxn>
              </a:cxnLst>
              <a:rect l="0" t="0" r="r" b="b"/>
              <a:pathLst>
                <a:path w="2880" h="480">
                  <a:moveTo>
                    <a:pt x="2880" y="0"/>
                  </a:moveTo>
                  <a:lnTo>
                    <a:pt x="2880" y="0"/>
                  </a:lnTo>
                  <a:lnTo>
                    <a:pt x="0" y="0"/>
                  </a:lnTo>
                  <a:lnTo>
                    <a:pt x="0" y="480"/>
                  </a:lnTo>
                  <a:lnTo>
                    <a:pt x="2880" y="480"/>
                  </a:lnTo>
                  <a:lnTo>
                    <a:pt x="28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1514" y="2194"/>
              <a:ext cx="34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Integer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5"/>
            <p:cNvSpPr>
              <a:spLocks noChangeArrowheads="1"/>
            </p:cNvSpPr>
            <p:nvPr/>
          </p:nvSpPr>
          <p:spPr bwMode="auto">
            <a:xfrm>
              <a:off x="1803" y="2194"/>
              <a:ext cx="10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6"/>
            <p:cNvSpPr>
              <a:spLocks noChangeArrowheads="1"/>
            </p:cNvSpPr>
            <p:nvPr/>
          </p:nvSpPr>
          <p:spPr bwMode="auto">
            <a:xfrm>
              <a:off x="1866" y="2194"/>
              <a:ext cx="3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egister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7"/>
            <p:cNvSpPr>
              <a:spLocks noChangeArrowheads="1"/>
            </p:cNvSpPr>
            <p:nvPr/>
          </p:nvSpPr>
          <p:spPr bwMode="auto">
            <a:xfrm>
              <a:off x="2129" y="2194"/>
              <a:ext cx="1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file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9" name="Rectangle 58"/>
            <p:cNvSpPr>
              <a:spLocks noChangeArrowheads="1"/>
            </p:cNvSpPr>
            <p:nvPr/>
          </p:nvSpPr>
          <p:spPr bwMode="auto">
            <a:xfrm>
              <a:off x="1425" y="3185"/>
              <a:ext cx="73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Pipelined integer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9"/>
            <p:cNvSpPr>
              <a:spLocks noChangeArrowheads="1"/>
            </p:cNvSpPr>
            <p:nvPr/>
          </p:nvSpPr>
          <p:spPr bwMode="auto">
            <a:xfrm>
              <a:off x="1450" y="3297"/>
              <a:ext cx="68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functional units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1" name="Rectangle 60"/>
            <p:cNvSpPr>
              <a:spLocks noChangeArrowheads="1"/>
            </p:cNvSpPr>
            <p:nvPr/>
          </p:nvSpPr>
          <p:spPr bwMode="auto">
            <a:xfrm>
              <a:off x="2651" y="2743"/>
              <a:ext cx="41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Memory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Freeform 61"/>
            <p:cNvSpPr>
              <a:spLocks/>
            </p:cNvSpPr>
            <p:nvPr/>
          </p:nvSpPr>
          <p:spPr bwMode="auto">
            <a:xfrm>
              <a:off x="3074" y="2127"/>
              <a:ext cx="1443" cy="241"/>
            </a:xfrm>
            <a:custGeom>
              <a:avLst/>
              <a:gdLst>
                <a:gd name="T0" fmla="*/ 2880 w 2880"/>
                <a:gd name="T1" fmla="*/ 0 h 480"/>
                <a:gd name="T2" fmla="*/ 2880 w 2880"/>
                <a:gd name="T3" fmla="*/ 0 h 480"/>
                <a:gd name="T4" fmla="*/ 0 w 2880"/>
                <a:gd name="T5" fmla="*/ 0 h 480"/>
                <a:gd name="T6" fmla="*/ 0 w 2880"/>
                <a:gd name="T7" fmla="*/ 480 h 480"/>
                <a:gd name="T8" fmla="*/ 2880 w 2880"/>
                <a:gd name="T9" fmla="*/ 480 h 480"/>
                <a:gd name="T10" fmla="*/ 2880 w 2880"/>
                <a:gd name="T11" fmla="*/ 0 h 480"/>
              </a:gdLst>
              <a:ahLst/>
              <a:cxnLst>
                <a:cxn ang="0">
                  <a:pos x="T0" y="T1"/>
                </a:cxn>
                <a:cxn ang="0">
                  <a:pos x="T2" y="T3"/>
                </a:cxn>
                <a:cxn ang="0">
                  <a:pos x="T4" y="T5"/>
                </a:cxn>
                <a:cxn ang="0">
                  <a:pos x="T6" y="T7"/>
                </a:cxn>
                <a:cxn ang="0">
                  <a:pos x="T8" y="T9"/>
                </a:cxn>
                <a:cxn ang="0">
                  <a:pos x="T10" y="T11"/>
                </a:cxn>
              </a:cxnLst>
              <a:rect l="0" t="0" r="r" b="b"/>
              <a:pathLst>
                <a:path w="2880" h="480">
                  <a:moveTo>
                    <a:pt x="2880" y="0"/>
                  </a:moveTo>
                  <a:lnTo>
                    <a:pt x="2880" y="0"/>
                  </a:lnTo>
                  <a:lnTo>
                    <a:pt x="0" y="0"/>
                  </a:lnTo>
                  <a:lnTo>
                    <a:pt x="0" y="480"/>
                  </a:lnTo>
                  <a:lnTo>
                    <a:pt x="2880" y="480"/>
                  </a:lnTo>
                  <a:lnTo>
                    <a:pt x="288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3074" y="2127"/>
              <a:ext cx="1443" cy="241"/>
            </a:xfrm>
            <a:custGeom>
              <a:avLst/>
              <a:gdLst>
                <a:gd name="T0" fmla="*/ 2880 w 2880"/>
                <a:gd name="T1" fmla="*/ 0 h 480"/>
                <a:gd name="T2" fmla="*/ 2880 w 2880"/>
                <a:gd name="T3" fmla="*/ 0 h 480"/>
                <a:gd name="T4" fmla="*/ 0 w 2880"/>
                <a:gd name="T5" fmla="*/ 0 h 480"/>
                <a:gd name="T6" fmla="*/ 0 w 2880"/>
                <a:gd name="T7" fmla="*/ 480 h 480"/>
                <a:gd name="T8" fmla="*/ 2880 w 2880"/>
                <a:gd name="T9" fmla="*/ 480 h 480"/>
                <a:gd name="T10" fmla="*/ 2880 w 2880"/>
                <a:gd name="T11" fmla="*/ 0 h 480"/>
              </a:gdLst>
              <a:ahLst/>
              <a:cxnLst>
                <a:cxn ang="0">
                  <a:pos x="T0" y="T1"/>
                </a:cxn>
                <a:cxn ang="0">
                  <a:pos x="T2" y="T3"/>
                </a:cxn>
                <a:cxn ang="0">
                  <a:pos x="T4" y="T5"/>
                </a:cxn>
                <a:cxn ang="0">
                  <a:pos x="T6" y="T7"/>
                </a:cxn>
                <a:cxn ang="0">
                  <a:pos x="T8" y="T9"/>
                </a:cxn>
                <a:cxn ang="0">
                  <a:pos x="T10" y="T11"/>
                </a:cxn>
              </a:cxnLst>
              <a:rect l="0" t="0" r="r" b="b"/>
              <a:pathLst>
                <a:path w="2880" h="480">
                  <a:moveTo>
                    <a:pt x="2880" y="0"/>
                  </a:moveTo>
                  <a:lnTo>
                    <a:pt x="2880" y="0"/>
                  </a:lnTo>
                  <a:lnTo>
                    <a:pt x="0" y="0"/>
                  </a:lnTo>
                  <a:lnTo>
                    <a:pt x="0" y="480"/>
                  </a:lnTo>
                  <a:lnTo>
                    <a:pt x="2880" y="480"/>
                  </a:lnTo>
                  <a:lnTo>
                    <a:pt x="28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3"/>
            <p:cNvSpPr>
              <a:spLocks noChangeArrowheads="1"/>
            </p:cNvSpPr>
            <p:nvPr/>
          </p:nvSpPr>
          <p:spPr bwMode="auto">
            <a:xfrm>
              <a:off x="3538" y="2140"/>
              <a:ext cx="62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Floating point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5" name="Rectangle 64"/>
            <p:cNvSpPr>
              <a:spLocks noChangeArrowheads="1"/>
            </p:cNvSpPr>
            <p:nvPr/>
          </p:nvSpPr>
          <p:spPr bwMode="auto">
            <a:xfrm>
              <a:off x="3594" y="2253"/>
              <a:ext cx="8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5"/>
            <p:cNvSpPr>
              <a:spLocks noChangeArrowheads="1"/>
            </p:cNvSpPr>
            <p:nvPr/>
          </p:nvSpPr>
          <p:spPr bwMode="auto">
            <a:xfrm>
              <a:off x="3634" y="2253"/>
              <a:ext cx="31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egister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6"/>
            <p:cNvSpPr>
              <a:spLocks noChangeArrowheads="1"/>
            </p:cNvSpPr>
            <p:nvPr/>
          </p:nvSpPr>
          <p:spPr bwMode="auto">
            <a:xfrm>
              <a:off x="3897" y="2253"/>
              <a:ext cx="1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 file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Freeform 67"/>
            <p:cNvSpPr>
              <a:spLocks/>
            </p:cNvSpPr>
            <p:nvPr/>
          </p:nvSpPr>
          <p:spPr bwMode="auto">
            <a:xfrm>
              <a:off x="1298"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298"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9"/>
            <p:cNvSpPr>
              <a:spLocks noChangeArrowheads="1"/>
            </p:cNvSpPr>
            <p:nvPr/>
          </p:nvSpPr>
          <p:spPr bwMode="auto">
            <a:xfrm>
              <a:off x="2274" y="3466"/>
              <a:ext cx="9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0000"/>
                  </a:solidFill>
                  <a:latin typeface="Times New Roman Bold" panose="02020803070505020304" pitchFamily="18" charset="0"/>
                  <a:cs typeface="Times New Roman Bold" panose="02020803070505020304" pitchFamily="18" charset="0"/>
                </a:rPr>
                <a:t>(b) Superscalar</a:t>
              </a:r>
              <a:endParaRPr kumimoji="0" lang="en-US" altLang="en-US" sz="2800" b="0" i="0" u="none" strike="noStrike" cap="none" normalizeH="0" baseline="0" dirty="0" smtClean="0">
                <a:ln>
                  <a:noFill/>
                </a:ln>
                <a:solidFill>
                  <a:srgbClr val="FF0000"/>
                </a:solidFill>
              </a:endParaRPr>
            </a:p>
          </p:txBody>
        </p:sp>
        <p:sp>
          <p:nvSpPr>
            <p:cNvPr id="71" name="Rectangle 70"/>
            <p:cNvSpPr>
              <a:spLocks noChangeArrowheads="1"/>
            </p:cNvSpPr>
            <p:nvPr/>
          </p:nvSpPr>
          <p:spPr bwMode="auto">
            <a:xfrm>
              <a:off x="3235" y="3466"/>
              <a:ext cx="8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Bold" panose="02020803070505020304" pitchFamily="18" charset="0"/>
                  <a:cs typeface="Times New Roman Bold" panose="02020803070505020304" pitchFamily="18" charset="0"/>
                </a:rPr>
                <a:t> </a:t>
              </a:r>
              <a:r>
                <a:rPr kumimoji="0" lang="en-US" altLang="en-US" sz="1800" b="1" i="0" u="none" strike="noStrike" cap="none" normalizeH="0" baseline="0" dirty="0" smtClean="0">
                  <a:ln>
                    <a:noFill/>
                  </a:ln>
                  <a:solidFill>
                    <a:srgbClr val="FF0000"/>
                  </a:solidFill>
                  <a:latin typeface="Times New Roman Bold" panose="02020803070505020304" pitchFamily="18" charset="0"/>
                  <a:cs typeface="Times New Roman Bold" panose="02020803070505020304" pitchFamily="18" charset="0"/>
                </a:rPr>
                <a:t>organization</a:t>
              </a:r>
              <a:endParaRPr kumimoji="0" lang="en-US" altLang="en-US" sz="2800" b="0" i="0" u="none" strike="noStrike" cap="none" normalizeH="0" baseline="0" dirty="0" smtClean="0">
                <a:ln>
                  <a:noFill/>
                </a:ln>
                <a:solidFill>
                  <a:srgbClr val="FF0000"/>
                </a:solidFill>
              </a:endParaRPr>
            </a:p>
          </p:txBody>
        </p:sp>
        <p:sp>
          <p:nvSpPr>
            <p:cNvPr id="72" name="Freeform 71"/>
            <p:cNvSpPr>
              <a:spLocks/>
            </p:cNvSpPr>
            <p:nvPr/>
          </p:nvSpPr>
          <p:spPr bwMode="auto">
            <a:xfrm>
              <a:off x="1418" y="2374"/>
              <a:ext cx="0" cy="132"/>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394" y="2489"/>
              <a:ext cx="48" cy="60"/>
            </a:xfrm>
            <a:custGeom>
              <a:avLst/>
              <a:gdLst>
                <a:gd name="T0" fmla="*/ 49 w 97"/>
                <a:gd name="T1" fmla="*/ 119 h 119"/>
                <a:gd name="T2" fmla="*/ 49 w 97"/>
                <a:gd name="T3" fmla="*/ 119 h 119"/>
                <a:gd name="T4" fmla="*/ 0 w 97"/>
                <a:gd name="T5" fmla="*/ 0 h 119"/>
                <a:gd name="T6" fmla="*/ 49 w 97"/>
                <a:gd name="T7" fmla="*/ 28 h 119"/>
                <a:gd name="T8" fmla="*/ 97 w 97"/>
                <a:gd name="T9" fmla="*/ 0 h 119"/>
                <a:gd name="T10" fmla="*/ 49 w 97"/>
                <a:gd name="T11" fmla="*/ 119 h 119"/>
              </a:gdLst>
              <a:ahLst/>
              <a:cxnLst>
                <a:cxn ang="0">
                  <a:pos x="T0" y="T1"/>
                </a:cxn>
                <a:cxn ang="0">
                  <a:pos x="T2" y="T3"/>
                </a:cxn>
                <a:cxn ang="0">
                  <a:pos x="T4" y="T5"/>
                </a:cxn>
                <a:cxn ang="0">
                  <a:pos x="T6" y="T7"/>
                </a:cxn>
                <a:cxn ang="0">
                  <a:pos x="T8" y="T9"/>
                </a:cxn>
                <a:cxn ang="0">
                  <a:pos x="T10" y="T11"/>
                </a:cxn>
              </a:cxnLst>
              <a:rect l="0" t="0" r="r" b="b"/>
              <a:pathLst>
                <a:path w="97" h="119">
                  <a:moveTo>
                    <a:pt x="49" y="119"/>
                  </a:moveTo>
                  <a:lnTo>
                    <a:pt x="49" y="119"/>
                  </a:lnTo>
                  <a:lnTo>
                    <a:pt x="0" y="0"/>
                  </a:lnTo>
                  <a:lnTo>
                    <a:pt x="49" y="28"/>
                  </a:lnTo>
                  <a:lnTo>
                    <a:pt x="97" y="0"/>
                  </a:lnTo>
                  <a:lnTo>
                    <a:pt x="49"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2226" y="2374"/>
              <a:ext cx="0" cy="132"/>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01" y="2489"/>
              <a:ext cx="49" cy="60"/>
            </a:xfrm>
            <a:custGeom>
              <a:avLst/>
              <a:gdLst>
                <a:gd name="T0" fmla="*/ 49 w 98"/>
                <a:gd name="T1" fmla="*/ 119 h 119"/>
                <a:gd name="T2" fmla="*/ 49 w 98"/>
                <a:gd name="T3" fmla="*/ 119 h 119"/>
                <a:gd name="T4" fmla="*/ 0 w 98"/>
                <a:gd name="T5" fmla="*/ 0 h 119"/>
                <a:gd name="T6" fmla="*/ 49 w 98"/>
                <a:gd name="T7" fmla="*/ 28 h 119"/>
                <a:gd name="T8" fmla="*/ 98 w 98"/>
                <a:gd name="T9" fmla="*/ 0 h 119"/>
                <a:gd name="T10" fmla="*/ 49 w 98"/>
                <a:gd name="T11" fmla="*/ 119 h 119"/>
              </a:gdLst>
              <a:ahLst/>
              <a:cxnLst>
                <a:cxn ang="0">
                  <a:pos x="T0" y="T1"/>
                </a:cxn>
                <a:cxn ang="0">
                  <a:pos x="T2" y="T3"/>
                </a:cxn>
                <a:cxn ang="0">
                  <a:pos x="T4" y="T5"/>
                </a:cxn>
                <a:cxn ang="0">
                  <a:pos x="T6" y="T7"/>
                </a:cxn>
                <a:cxn ang="0">
                  <a:pos x="T8" y="T9"/>
                </a:cxn>
                <a:cxn ang="0">
                  <a:pos x="T10" y="T11"/>
                </a:cxn>
              </a:cxnLst>
              <a:rect l="0" t="0" r="r" b="b"/>
              <a:pathLst>
                <a:path w="98" h="119">
                  <a:moveTo>
                    <a:pt x="49" y="119"/>
                  </a:moveTo>
                  <a:lnTo>
                    <a:pt x="49" y="119"/>
                  </a:lnTo>
                  <a:lnTo>
                    <a:pt x="0" y="0"/>
                  </a:lnTo>
                  <a:lnTo>
                    <a:pt x="49" y="28"/>
                  </a:lnTo>
                  <a:lnTo>
                    <a:pt x="98" y="0"/>
                  </a:lnTo>
                  <a:lnTo>
                    <a:pt x="49"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1212" y="2410"/>
              <a:ext cx="206" cy="737"/>
            </a:xfrm>
            <a:custGeom>
              <a:avLst/>
              <a:gdLst>
                <a:gd name="T0" fmla="*/ 412 w 412"/>
                <a:gd name="T1" fmla="*/ 1251 h 1473"/>
                <a:gd name="T2" fmla="*/ 412 w 412"/>
                <a:gd name="T3" fmla="*/ 1251 h 1473"/>
                <a:gd name="T4" fmla="*/ 412 w 412"/>
                <a:gd name="T5" fmla="*/ 1473 h 1473"/>
                <a:gd name="T6" fmla="*/ 0 w 412"/>
                <a:gd name="T7" fmla="*/ 1473 h 1473"/>
                <a:gd name="T8" fmla="*/ 0 w 412"/>
                <a:gd name="T9" fmla="*/ 0 h 1473"/>
              </a:gdLst>
              <a:ahLst/>
              <a:cxnLst>
                <a:cxn ang="0">
                  <a:pos x="T0" y="T1"/>
                </a:cxn>
                <a:cxn ang="0">
                  <a:pos x="T2" y="T3"/>
                </a:cxn>
                <a:cxn ang="0">
                  <a:pos x="T4" y="T5"/>
                </a:cxn>
                <a:cxn ang="0">
                  <a:pos x="T6" y="T7"/>
                </a:cxn>
                <a:cxn ang="0">
                  <a:pos x="T8" y="T9"/>
                </a:cxn>
              </a:cxnLst>
              <a:rect l="0" t="0" r="r" b="b"/>
              <a:pathLst>
                <a:path w="412" h="1473">
                  <a:moveTo>
                    <a:pt x="412" y="1251"/>
                  </a:moveTo>
                  <a:lnTo>
                    <a:pt x="412" y="1251"/>
                  </a:lnTo>
                  <a:lnTo>
                    <a:pt x="412" y="1473"/>
                  </a:lnTo>
                  <a:lnTo>
                    <a:pt x="0" y="1473"/>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187" y="2368"/>
              <a:ext cx="49" cy="59"/>
            </a:xfrm>
            <a:custGeom>
              <a:avLst/>
              <a:gdLst>
                <a:gd name="T0" fmla="*/ 49 w 98"/>
                <a:gd name="T1" fmla="*/ 0 h 119"/>
                <a:gd name="T2" fmla="*/ 49 w 98"/>
                <a:gd name="T3" fmla="*/ 0 h 119"/>
                <a:gd name="T4" fmla="*/ 98 w 98"/>
                <a:gd name="T5" fmla="*/ 119 h 119"/>
                <a:gd name="T6" fmla="*/ 49 w 98"/>
                <a:gd name="T7" fmla="*/ 91 h 119"/>
                <a:gd name="T8" fmla="*/ 0 w 98"/>
                <a:gd name="T9" fmla="*/ 119 h 119"/>
                <a:gd name="T10" fmla="*/ 49 w 98"/>
                <a:gd name="T11" fmla="*/ 0 h 119"/>
              </a:gdLst>
              <a:ahLst/>
              <a:cxnLst>
                <a:cxn ang="0">
                  <a:pos x="T0" y="T1"/>
                </a:cxn>
                <a:cxn ang="0">
                  <a:pos x="T2" y="T3"/>
                </a:cxn>
                <a:cxn ang="0">
                  <a:pos x="T4" y="T5"/>
                </a:cxn>
                <a:cxn ang="0">
                  <a:pos x="T6" y="T7"/>
                </a:cxn>
                <a:cxn ang="0">
                  <a:pos x="T8" y="T9"/>
                </a:cxn>
                <a:cxn ang="0">
                  <a:pos x="T10" y="T11"/>
                </a:cxn>
              </a:cxnLst>
              <a:rect l="0" t="0" r="r" b="b"/>
              <a:pathLst>
                <a:path w="98" h="119">
                  <a:moveTo>
                    <a:pt x="49" y="0"/>
                  </a:moveTo>
                  <a:lnTo>
                    <a:pt x="49" y="0"/>
                  </a:lnTo>
                  <a:lnTo>
                    <a:pt x="98" y="119"/>
                  </a:lnTo>
                  <a:lnTo>
                    <a:pt x="49" y="91"/>
                  </a:lnTo>
                  <a:lnTo>
                    <a:pt x="0" y="119"/>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2090" y="2555"/>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2090" y="2555"/>
              <a:ext cx="240"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2004" y="2410"/>
              <a:ext cx="206" cy="737"/>
            </a:xfrm>
            <a:custGeom>
              <a:avLst/>
              <a:gdLst>
                <a:gd name="T0" fmla="*/ 412 w 412"/>
                <a:gd name="T1" fmla="*/ 1251 h 1473"/>
                <a:gd name="T2" fmla="*/ 412 w 412"/>
                <a:gd name="T3" fmla="*/ 1251 h 1473"/>
                <a:gd name="T4" fmla="*/ 412 w 412"/>
                <a:gd name="T5" fmla="*/ 1473 h 1473"/>
                <a:gd name="T6" fmla="*/ 0 w 412"/>
                <a:gd name="T7" fmla="*/ 1473 h 1473"/>
                <a:gd name="T8" fmla="*/ 0 w 412"/>
                <a:gd name="T9" fmla="*/ 0 h 1473"/>
              </a:gdLst>
              <a:ahLst/>
              <a:cxnLst>
                <a:cxn ang="0">
                  <a:pos x="T0" y="T1"/>
                </a:cxn>
                <a:cxn ang="0">
                  <a:pos x="T2" y="T3"/>
                </a:cxn>
                <a:cxn ang="0">
                  <a:pos x="T4" y="T5"/>
                </a:cxn>
                <a:cxn ang="0">
                  <a:pos x="T6" y="T7"/>
                </a:cxn>
                <a:cxn ang="0">
                  <a:pos x="T8" y="T9"/>
                </a:cxn>
              </a:cxnLst>
              <a:rect l="0" t="0" r="r" b="b"/>
              <a:pathLst>
                <a:path w="412" h="1473">
                  <a:moveTo>
                    <a:pt x="412" y="1251"/>
                  </a:moveTo>
                  <a:lnTo>
                    <a:pt x="412" y="1251"/>
                  </a:lnTo>
                  <a:lnTo>
                    <a:pt x="412" y="1473"/>
                  </a:lnTo>
                  <a:lnTo>
                    <a:pt x="0" y="1473"/>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1980" y="2368"/>
              <a:ext cx="48" cy="59"/>
            </a:xfrm>
            <a:custGeom>
              <a:avLst/>
              <a:gdLst>
                <a:gd name="T0" fmla="*/ 48 w 97"/>
                <a:gd name="T1" fmla="*/ 0 h 119"/>
                <a:gd name="T2" fmla="*/ 48 w 97"/>
                <a:gd name="T3" fmla="*/ 0 h 119"/>
                <a:gd name="T4" fmla="*/ 97 w 97"/>
                <a:gd name="T5" fmla="*/ 119 h 119"/>
                <a:gd name="T6" fmla="*/ 48 w 97"/>
                <a:gd name="T7" fmla="*/ 91 h 119"/>
                <a:gd name="T8" fmla="*/ 0 w 97"/>
                <a:gd name="T9" fmla="*/ 119 h 119"/>
                <a:gd name="T10" fmla="*/ 48 w 97"/>
                <a:gd name="T11" fmla="*/ 0 h 119"/>
              </a:gdLst>
              <a:ahLst/>
              <a:cxnLst>
                <a:cxn ang="0">
                  <a:pos x="T0" y="T1"/>
                </a:cxn>
                <a:cxn ang="0">
                  <a:pos x="T2" y="T3"/>
                </a:cxn>
                <a:cxn ang="0">
                  <a:pos x="T4" y="T5"/>
                </a:cxn>
                <a:cxn ang="0">
                  <a:pos x="T6" y="T7"/>
                </a:cxn>
                <a:cxn ang="0">
                  <a:pos x="T8" y="T9"/>
                </a:cxn>
                <a:cxn ang="0">
                  <a:pos x="T10" y="T11"/>
                </a:cxn>
              </a:cxnLst>
              <a:rect l="0" t="0" r="r" b="b"/>
              <a:pathLst>
                <a:path w="97" h="119">
                  <a:moveTo>
                    <a:pt x="48" y="0"/>
                  </a:moveTo>
                  <a:lnTo>
                    <a:pt x="48" y="0"/>
                  </a:lnTo>
                  <a:lnTo>
                    <a:pt x="97" y="119"/>
                  </a:lnTo>
                  <a:lnTo>
                    <a:pt x="48" y="91"/>
                  </a:lnTo>
                  <a:lnTo>
                    <a:pt x="0" y="119"/>
                  </a:ln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81"/>
            <p:cNvSpPr>
              <a:spLocks noChangeArrowheads="1"/>
            </p:cNvSpPr>
            <p:nvPr/>
          </p:nvSpPr>
          <p:spPr bwMode="auto">
            <a:xfrm>
              <a:off x="3519" y="3157"/>
              <a:ext cx="79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Pipelined floating-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82"/>
            <p:cNvSpPr>
              <a:spLocks noChangeArrowheads="1"/>
            </p:cNvSpPr>
            <p:nvPr/>
          </p:nvSpPr>
          <p:spPr bwMode="auto">
            <a:xfrm>
              <a:off x="3458" y="3269"/>
              <a:ext cx="92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Bold" panose="02020803070505020304" pitchFamily="18" charset="0"/>
                  <a:cs typeface="Times New Roman Bold" panose="02020803070505020304" pitchFamily="18" charset="0"/>
                </a:rPr>
                <a:t>point functional units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Freeform 83"/>
            <p:cNvSpPr>
              <a:spLocks/>
            </p:cNvSpPr>
            <p:nvPr/>
          </p:nvSpPr>
          <p:spPr bwMode="auto">
            <a:xfrm>
              <a:off x="2527" y="2368"/>
              <a:ext cx="306" cy="138"/>
            </a:xfrm>
            <a:custGeom>
              <a:avLst/>
              <a:gdLst>
                <a:gd name="T0" fmla="*/ 0 w 611"/>
                <a:gd name="T1" fmla="*/ 0 h 277"/>
                <a:gd name="T2" fmla="*/ 0 w 611"/>
                <a:gd name="T3" fmla="*/ 0 h 277"/>
                <a:gd name="T4" fmla="*/ 0 w 611"/>
                <a:gd name="T5" fmla="*/ 121 h 277"/>
                <a:gd name="T6" fmla="*/ 611 w 611"/>
                <a:gd name="T7" fmla="*/ 121 h 277"/>
                <a:gd name="T8" fmla="*/ 611 w 611"/>
                <a:gd name="T9" fmla="*/ 277 h 277"/>
              </a:gdLst>
              <a:ahLst/>
              <a:cxnLst>
                <a:cxn ang="0">
                  <a:pos x="T0" y="T1"/>
                </a:cxn>
                <a:cxn ang="0">
                  <a:pos x="T2" y="T3"/>
                </a:cxn>
                <a:cxn ang="0">
                  <a:pos x="T4" y="T5"/>
                </a:cxn>
                <a:cxn ang="0">
                  <a:pos x="T6" y="T7"/>
                </a:cxn>
                <a:cxn ang="0">
                  <a:pos x="T8" y="T9"/>
                </a:cxn>
              </a:cxnLst>
              <a:rect l="0" t="0" r="r" b="b"/>
              <a:pathLst>
                <a:path w="611" h="277">
                  <a:moveTo>
                    <a:pt x="0" y="0"/>
                  </a:moveTo>
                  <a:lnTo>
                    <a:pt x="0" y="0"/>
                  </a:lnTo>
                  <a:lnTo>
                    <a:pt x="0" y="121"/>
                  </a:lnTo>
                  <a:lnTo>
                    <a:pt x="611" y="121"/>
                  </a:lnTo>
                  <a:lnTo>
                    <a:pt x="611" y="27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2809" y="2489"/>
              <a:ext cx="49" cy="60"/>
            </a:xfrm>
            <a:custGeom>
              <a:avLst/>
              <a:gdLst>
                <a:gd name="T0" fmla="*/ 48 w 97"/>
                <a:gd name="T1" fmla="*/ 119 h 119"/>
                <a:gd name="T2" fmla="*/ 48 w 97"/>
                <a:gd name="T3" fmla="*/ 119 h 119"/>
                <a:gd name="T4" fmla="*/ 0 w 97"/>
                <a:gd name="T5" fmla="*/ 0 h 119"/>
                <a:gd name="T6" fmla="*/ 48 w 97"/>
                <a:gd name="T7" fmla="*/ 28 h 119"/>
                <a:gd name="T8" fmla="*/ 97 w 97"/>
                <a:gd name="T9" fmla="*/ 0 h 119"/>
                <a:gd name="T10" fmla="*/ 48 w 97"/>
                <a:gd name="T11" fmla="*/ 119 h 119"/>
              </a:gdLst>
              <a:ahLst/>
              <a:cxnLst>
                <a:cxn ang="0">
                  <a:pos x="T0" y="T1"/>
                </a:cxn>
                <a:cxn ang="0">
                  <a:pos x="T2" y="T3"/>
                </a:cxn>
                <a:cxn ang="0">
                  <a:pos x="T4" y="T5"/>
                </a:cxn>
                <a:cxn ang="0">
                  <a:pos x="T6" y="T7"/>
                </a:cxn>
                <a:cxn ang="0">
                  <a:pos x="T8" y="T9"/>
                </a:cxn>
                <a:cxn ang="0">
                  <a:pos x="T10" y="T11"/>
                </a:cxn>
              </a:cxnLst>
              <a:rect l="0" t="0" r="r" b="b"/>
              <a:pathLst>
                <a:path w="97" h="119">
                  <a:moveTo>
                    <a:pt x="48" y="119"/>
                  </a:moveTo>
                  <a:lnTo>
                    <a:pt x="48" y="119"/>
                  </a:lnTo>
                  <a:lnTo>
                    <a:pt x="0" y="0"/>
                  </a:lnTo>
                  <a:lnTo>
                    <a:pt x="48" y="28"/>
                  </a:lnTo>
                  <a:lnTo>
                    <a:pt x="97" y="0"/>
                  </a:lnTo>
                  <a:lnTo>
                    <a:pt x="48"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2833" y="2368"/>
              <a:ext cx="305" cy="60"/>
            </a:xfrm>
            <a:custGeom>
              <a:avLst/>
              <a:gdLst>
                <a:gd name="T0" fmla="*/ 0 w 609"/>
                <a:gd name="T1" fmla="*/ 121 h 121"/>
                <a:gd name="T2" fmla="*/ 0 w 609"/>
                <a:gd name="T3" fmla="*/ 121 h 121"/>
                <a:gd name="T4" fmla="*/ 609 w 609"/>
                <a:gd name="T5" fmla="*/ 121 h 121"/>
                <a:gd name="T6" fmla="*/ 609 w 609"/>
                <a:gd name="T7" fmla="*/ 0 h 121"/>
              </a:gdLst>
              <a:ahLst/>
              <a:cxnLst>
                <a:cxn ang="0">
                  <a:pos x="T0" y="T1"/>
                </a:cxn>
                <a:cxn ang="0">
                  <a:pos x="T2" y="T3"/>
                </a:cxn>
                <a:cxn ang="0">
                  <a:pos x="T4" y="T5"/>
                </a:cxn>
                <a:cxn ang="0">
                  <a:pos x="T6" y="T7"/>
                </a:cxn>
              </a:cxnLst>
              <a:rect l="0" t="0" r="r" b="b"/>
              <a:pathLst>
                <a:path w="609" h="121">
                  <a:moveTo>
                    <a:pt x="0" y="121"/>
                  </a:moveTo>
                  <a:lnTo>
                    <a:pt x="0" y="121"/>
                  </a:lnTo>
                  <a:lnTo>
                    <a:pt x="609" y="121"/>
                  </a:lnTo>
                  <a:lnTo>
                    <a:pt x="60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2413" y="2416"/>
              <a:ext cx="424" cy="731"/>
            </a:xfrm>
            <a:custGeom>
              <a:avLst/>
              <a:gdLst>
                <a:gd name="T0" fmla="*/ 846 w 846"/>
                <a:gd name="T1" fmla="*/ 1238 h 1460"/>
                <a:gd name="T2" fmla="*/ 846 w 846"/>
                <a:gd name="T3" fmla="*/ 1238 h 1460"/>
                <a:gd name="T4" fmla="*/ 846 w 846"/>
                <a:gd name="T5" fmla="*/ 1460 h 1460"/>
                <a:gd name="T6" fmla="*/ 0 w 846"/>
                <a:gd name="T7" fmla="*/ 1460 h 1460"/>
                <a:gd name="T8" fmla="*/ 0 w 846"/>
                <a:gd name="T9" fmla="*/ 0 h 1460"/>
              </a:gdLst>
              <a:ahLst/>
              <a:cxnLst>
                <a:cxn ang="0">
                  <a:pos x="T0" y="T1"/>
                </a:cxn>
                <a:cxn ang="0">
                  <a:pos x="T2" y="T3"/>
                </a:cxn>
                <a:cxn ang="0">
                  <a:pos x="T4" y="T5"/>
                </a:cxn>
                <a:cxn ang="0">
                  <a:pos x="T6" y="T7"/>
                </a:cxn>
                <a:cxn ang="0">
                  <a:pos x="T8" y="T9"/>
                </a:cxn>
              </a:cxnLst>
              <a:rect l="0" t="0" r="r" b="b"/>
              <a:pathLst>
                <a:path w="846" h="1460">
                  <a:moveTo>
                    <a:pt x="846" y="1238"/>
                  </a:moveTo>
                  <a:lnTo>
                    <a:pt x="846" y="1238"/>
                  </a:lnTo>
                  <a:lnTo>
                    <a:pt x="846" y="1460"/>
                  </a:lnTo>
                  <a:lnTo>
                    <a:pt x="0" y="1460"/>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2389" y="2374"/>
              <a:ext cx="49" cy="60"/>
            </a:xfrm>
            <a:custGeom>
              <a:avLst/>
              <a:gdLst>
                <a:gd name="T0" fmla="*/ 48 w 97"/>
                <a:gd name="T1" fmla="*/ 0 h 120"/>
                <a:gd name="T2" fmla="*/ 48 w 97"/>
                <a:gd name="T3" fmla="*/ 0 h 120"/>
                <a:gd name="T4" fmla="*/ 97 w 97"/>
                <a:gd name="T5" fmla="*/ 120 h 120"/>
                <a:gd name="T6" fmla="*/ 48 w 97"/>
                <a:gd name="T7" fmla="*/ 91 h 120"/>
                <a:gd name="T8" fmla="*/ 0 w 97"/>
                <a:gd name="T9" fmla="*/ 120 h 120"/>
                <a:gd name="T10" fmla="*/ 48 w 97"/>
                <a:gd name="T11" fmla="*/ 0 h 120"/>
              </a:gdLst>
              <a:ahLst/>
              <a:cxnLst>
                <a:cxn ang="0">
                  <a:pos x="T0" y="T1"/>
                </a:cxn>
                <a:cxn ang="0">
                  <a:pos x="T2" y="T3"/>
                </a:cxn>
                <a:cxn ang="0">
                  <a:pos x="T4" y="T5"/>
                </a:cxn>
                <a:cxn ang="0">
                  <a:pos x="T6" y="T7"/>
                </a:cxn>
                <a:cxn ang="0">
                  <a:pos x="T8" y="T9"/>
                </a:cxn>
                <a:cxn ang="0">
                  <a:pos x="T10" y="T11"/>
                </a:cxn>
              </a:cxnLst>
              <a:rect l="0" t="0" r="r" b="b"/>
              <a:pathLst>
                <a:path w="97" h="120">
                  <a:moveTo>
                    <a:pt x="48" y="0"/>
                  </a:moveTo>
                  <a:lnTo>
                    <a:pt x="48" y="0"/>
                  </a:lnTo>
                  <a:lnTo>
                    <a:pt x="97" y="120"/>
                  </a:lnTo>
                  <a:lnTo>
                    <a:pt x="48" y="91"/>
                  </a:lnTo>
                  <a:lnTo>
                    <a:pt x="0" y="120"/>
                  </a:ln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2837" y="2416"/>
              <a:ext cx="425" cy="731"/>
            </a:xfrm>
            <a:custGeom>
              <a:avLst/>
              <a:gdLst>
                <a:gd name="T0" fmla="*/ 0 w 848"/>
                <a:gd name="T1" fmla="*/ 1238 h 1460"/>
                <a:gd name="T2" fmla="*/ 0 w 848"/>
                <a:gd name="T3" fmla="*/ 1238 h 1460"/>
                <a:gd name="T4" fmla="*/ 0 w 848"/>
                <a:gd name="T5" fmla="*/ 1460 h 1460"/>
                <a:gd name="T6" fmla="*/ 848 w 848"/>
                <a:gd name="T7" fmla="*/ 1460 h 1460"/>
                <a:gd name="T8" fmla="*/ 848 w 848"/>
                <a:gd name="T9" fmla="*/ 0 h 1460"/>
              </a:gdLst>
              <a:ahLst/>
              <a:cxnLst>
                <a:cxn ang="0">
                  <a:pos x="T0" y="T1"/>
                </a:cxn>
                <a:cxn ang="0">
                  <a:pos x="T2" y="T3"/>
                </a:cxn>
                <a:cxn ang="0">
                  <a:pos x="T4" y="T5"/>
                </a:cxn>
                <a:cxn ang="0">
                  <a:pos x="T6" y="T7"/>
                </a:cxn>
                <a:cxn ang="0">
                  <a:pos x="T8" y="T9"/>
                </a:cxn>
              </a:cxnLst>
              <a:rect l="0" t="0" r="r" b="b"/>
              <a:pathLst>
                <a:path w="848" h="1460">
                  <a:moveTo>
                    <a:pt x="0" y="1238"/>
                  </a:moveTo>
                  <a:lnTo>
                    <a:pt x="0" y="1238"/>
                  </a:lnTo>
                  <a:lnTo>
                    <a:pt x="0" y="1460"/>
                  </a:lnTo>
                  <a:lnTo>
                    <a:pt x="848" y="1460"/>
                  </a:lnTo>
                  <a:lnTo>
                    <a:pt x="84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3237" y="2374"/>
              <a:ext cx="49" cy="60"/>
            </a:xfrm>
            <a:custGeom>
              <a:avLst/>
              <a:gdLst>
                <a:gd name="T0" fmla="*/ 49 w 98"/>
                <a:gd name="T1" fmla="*/ 0 h 120"/>
                <a:gd name="T2" fmla="*/ 49 w 98"/>
                <a:gd name="T3" fmla="*/ 0 h 120"/>
                <a:gd name="T4" fmla="*/ 98 w 98"/>
                <a:gd name="T5" fmla="*/ 120 h 120"/>
                <a:gd name="T6" fmla="*/ 49 w 98"/>
                <a:gd name="T7" fmla="*/ 91 h 120"/>
                <a:gd name="T8" fmla="*/ 0 w 98"/>
                <a:gd name="T9" fmla="*/ 120 h 120"/>
                <a:gd name="T10" fmla="*/ 49 w 98"/>
                <a:gd name="T11" fmla="*/ 0 h 120"/>
              </a:gdLst>
              <a:ahLst/>
              <a:cxnLst>
                <a:cxn ang="0">
                  <a:pos x="T0" y="T1"/>
                </a:cxn>
                <a:cxn ang="0">
                  <a:pos x="T2" y="T3"/>
                </a:cxn>
                <a:cxn ang="0">
                  <a:pos x="T4" y="T5"/>
                </a:cxn>
                <a:cxn ang="0">
                  <a:pos x="T6" y="T7"/>
                </a:cxn>
                <a:cxn ang="0">
                  <a:pos x="T8" y="T9"/>
                </a:cxn>
                <a:cxn ang="0">
                  <a:pos x="T10" y="T11"/>
                </a:cxn>
              </a:cxnLst>
              <a:rect l="0" t="0" r="r" b="b"/>
              <a:pathLst>
                <a:path w="98" h="120">
                  <a:moveTo>
                    <a:pt x="49" y="0"/>
                  </a:moveTo>
                  <a:lnTo>
                    <a:pt x="49" y="0"/>
                  </a:lnTo>
                  <a:lnTo>
                    <a:pt x="98" y="120"/>
                  </a:lnTo>
                  <a:lnTo>
                    <a:pt x="49" y="91"/>
                  </a:lnTo>
                  <a:lnTo>
                    <a:pt x="0" y="12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p:cNvSpPr>
            <p:nvPr/>
          </p:nvSpPr>
          <p:spPr bwMode="auto">
            <a:xfrm>
              <a:off x="1651"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p:cNvSpPr>
            <p:nvPr/>
          </p:nvSpPr>
          <p:spPr bwMode="auto">
            <a:xfrm>
              <a:off x="1748"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p:cNvSpPr>
            <p:nvPr/>
          </p:nvSpPr>
          <p:spPr bwMode="auto">
            <a:xfrm>
              <a:off x="1844"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p:cNvSpPr>
            <p:nvPr/>
          </p:nvSpPr>
          <p:spPr bwMode="auto">
            <a:xfrm>
              <a:off x="3504"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3504"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3625" y="2374"/>
              <a:ext cx="0" cy="132"/>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p:cNvSpPr>
            <p:nvPr/>
          </p:nvSpPr>
          <p:spPr bwMode="auto">
            <a:xfrm>
              <a:off x="3600" y="2489"/>
              <a:ext cx="49" cy="60"/>
            </a:xfrm>
            <a:custGeom>
              <a:avLst/>
              <a:gdLst>
                <a:gd name="T0" fmla="*/ 49 w 98"/>
                <a:gd name="T1" fmla="*/ 119 h 119"/>
                <a:gd name="T2" fmla="*/ 49 w 98"/>
                <a:gd name="T3" fmla="*/ 119 h 119"/>
                <a:gd name="T4" fmla="*/ 0 w 98"/>
                <a:gd name="T5" fmla="*/ 0 h 119"/>
                <a:gd name="T6" fmla="*/ 49 w 98"/>
                <a:gd name="T7" fmla="*/ 28 h 119"/>
                <a:gd name="T8" fmla="*/ 98 w 98"/>
                <a:gd name="T9" fmla="*/ 0 h 119"/>
                <a:gd name="T10" fmla="*/ 49 w 98"/>
                <a:gd name="T11" fmla="*/ 119 h 119"/>
              </a:gdLst>
              <a:ahLst/>
              <a:cxnLst>
                <a:cxn ang="0">
                  <a:pos x="T0" y="T1"/>
                </a:cxn>
                <a:cxn ang="0">
                  <a:pos x="T2" y="T3"/>
                </a:cxn>
                <a:cxn ang="0">
                  <a:pos x="T4" y="T5"/>
                </a:cxn>
                <a:cxn ang="0">
                  <a:pos x="T6" y="T7"/>
                </a:cxn>
                <a:cxn ang="0">
                  <a:pos x="T8" y="T9"/>
                </a:cxn>
                <a:cxn ang="0">
                  <a:pos x="T10" y="T11"/>
                </a:cxn>
              </a:cxnLst>
              <a:rect l="0" t="0" r="r" b="b"/>
              <a:pathLst>
                <a:path w="98" h="119">
                  <a:moveTo>
                    <a:pt x="49" y="119"/>
                  </a:moveTo>
                  <a:lnTo>
                    <a:pt x="49" y="119"/>
                  </a:lnTo>
                  <a:lnTo>
                    <a:pt x="0" y="0"/>
                  </a:lnTo>
                  <a:lnTo>
                    <a:pt x="49" y="28"/>
                  </a:lnTo>
                  <a:lnTo>
                    <a:pt x="98" y="0"/>
                  </a:lnTo>
                  <a:lnTo>
                    <a:pt x="49"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4432" y="2374"/>
              <a:ext cx="0" cy="132"/>
            </a:xfrm>
            <a:custGeom>
              <a:avLst/>
              <a:gdLst>
                <a:gd name="T0" fmla="*/ 0 h 265"/>
                <a:gd name="T1" fmla="*/ 0 h 265"/>
                <a:gd name="T2" fmla="*/ 265 h 265"/>
              </a:gdLst>
              <a:ahLst/>
              <a:cxnLst>
                <a:cxn ang="0">
                  <a:pos x="0" y="T0"/>
                </a:cxn>
                <a:cxn ang="0">
                  <a:pos x="0" y="T1"/>
                </a:cxn>
                <a:cxn ang="0">
                  <a:pos x="0" y="T2"/>
                </a:cxn>
              </a:cxnLst>
              <a:rect l="0" t="0" r="r" b="b"/>
              <a:pathLst>
                <a:path h="265">
                  <a:moveTo>
                    <a:pt x="0" y="0"/>
                  </a:moveTo>
                  <a:lnTo>
                    <a:pt x="0" y="0"/>
                  </a:lnTo>
                  <a:lnTo>
                    <a:pt x="0" y="2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4407" y="2489"/>
              <a:ext cx="50" cy="60"/>
            </a:xfrm>
            <a:custGeom>
              <a:avLst/>
              <a:gdLst>
                <a:gd name="T0" fmla="*/ 49 w 98"/>
                <a:gd name="T1" fmla="*/ 119 h 119"/>
                <a:gd name="T2" fmla="*/ 49 w 98"/>
                <a:gd name="T3" fmla="*/ 119 h 119"/>
                <a:gd name="T4" fmla="*/ 0 w 98"/>
                <a:gd name="T5" fmla="*/ 0 h 119"/>
                <a:gd name="T6" fmla="*/ 49 w 98"/>
                <a:gd name="T7" fmla="*/ 28 h 119"/>
                <a:gd name="T8" fmla="*/ 98 w 98"/>
                <a:gd name="T9" fmla="*/ 0 h 119"/>
                <a:gd name="T10" fmla="*/ 49 w 98"/>
                <a:gd name="T11" fmla="*/ 119 h 119"/>
              </a:gdLst>
              <a:ahLst/>
              <a:cxnLst>
                <a:cxn ang="0">
                  <a:pos x="T0" y="T1"/>
                </a:cxn>
                <a:cxn ang="0">
                  <a:pos x="T2" y="T3"/>
                </a:cxn>
                <a:cxn ang="0">
                  <a:pos x="T4" y="T5"/>
                </a:cxn>
                <a:cxn ang="0">
                  <a:pos x="T6" y="T7"/>
                </a:cxn>
                <a:cxn ang="0">
                  <a:pos x="T8" y="T9"/>
                </a:cxn>
                <a:cxn ang="0">
                  <a:pos x="T10" y="T11"/>
                </a:cxn>
              </a:cxnLst>
              <a:rect l="0" t="0" r="r" b="b"/>
              <a:pathLst>
                <a:path w="98" h="119">
                  <a:moveTo>
                    <a:pt x="49" y="119"/>
                  </a:moveTo>
                  <a:lnTo>
                    <a:pt x="49" y="119"/>
                  </a:lnTo>
                  <a:lnTo>
                    <a:pt x="0" y="0"/>
                  </a:lnTo>
                  <a:lnTo>
                    <a:pt x="49" y="28"/>
                  </a:lnTo>
                  <a:lnTo>
                    <a:pt x="98" y="0"/>
                  </a:lnTo>
                  <a:lnTo>
                    <a:pt x="49" y="1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3418" y="2410"/>
              <a:ext cx="207" cy="737"/>
            </a:xfrm>
            <a:custGeom>
              <a:avLst/>
              <a:gdLst>
                <a:gd name="T0" fmla="*/ 412 w 412"/>
                <a:gd name="T1" fmla="*/ 1251 h 1473"/>
                <a:gd name="T2" fmla="*/ 412 w 412"/>
                <a:gd name="T3" fmla="*/ 1251 h 1473"/>
                <a:gd name="T4" fmla="*/ 412 w 412"/>
                <a:gd name="T5" fmla="*/ 1473 h 1473"/>
                <a:gd name="T6" fmla="*/ 0 w 412"/>
                <a:gd name="T7" fmla="*/ 1473 h 1473"/>
                <a:gd name="T8" fmla="*/ 0 w 412"/>
                <a:gd name="T9" fmla="*/ 0 h 1473"/>
              </a:gdLst>
              <a:ahLst/>
              <a:cxnLst>
                <a:cxn ang="0">
                  <a:pos x="T0" y="T1"/>
                </a:cxn>
                <a:cxn ang="0">
                  <a:pos x="T2" y="T3"/>
                </a:cxn>
                <a:cxn ang="0">
                  <a:pos x="T4" y="T5"/>
                </a:cxn>
                <a:cxn ang="0">
                  <a:pos x="T6" y="T7"/>
                </a:cxn>
                <a:cxn ang="0">
                  <a:pos x="T8" y="T9"/>
                </a:cxn>
              </a:cxnLst>
              <a:rect l="0" t="0" r="r" b="b"/>
              <a:pathLst>
                <a:path w="412" h="1473">
                  <a:moveTo>
                    <a:pt x="412" y="1251"/>
                  </a:moveTo>
                  <a:lnTo>
                    <a:pt x="412" y="1251"/>
                  </a:lnTo>
                  <a:lnTo>
                    <a:pt x="412" y="1473"/>
                  </a:lnTo>
                  <a:lnTo>
                    <a:pt x="0" y="1473"/>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p:cNvSpPr>
            <p:nvPr/>
          </p:nvSpPr>
          <p:spPr bwMode="auto">
            <a:xfrm>
              <a:off x="3394" y="2368"/>
              <a:ext cx="49" cy="59"/>
            </a:xfrm>
            <a:custGeom>
              <a:avLst/>
              <a:gdLst>
                <a:gd name="T0" fmla="*/ 49 w 98"/>
                <a:gd name="T1" fmla="*/ 0 h 119"/>
                <a:gd name="T2" fmla="*/ 49 w 98"/>
                <a:gd name="T3" fmla="*/ 0 h 119"/>
                <a:gd name="T4" fmla="*/ 98 w 98"/>
                <a:gd name="T5" fmla="*/ 119 h 119"/>
                <a:gd name="T6" fmla="*/ 49 w 98"/>
                <a:gd name="T7" fmla="*/ 91 h 119"/>
                <a:gd name="T8" fmla="*/ 0 w 98"/>
                <a:gd name="T9" fmla="*/ 119 h 119"/>
                <a:gd name="T10" fmla="*/ 49 w 98"/>
                <a:gd name="T11" fmla="*/ 0 h 119"/>
              </a:gdLst>
              <a:ahLst/>
              <a:cxnLst>
                <a:cxn ang="0">
                  <a:pos x="T0" y="T1"/>
                </a:cxn>
                <a:cxn ang="0">
                  <a:pos x="T2" y="T3"/>
                </a:cxn>
                <a:cxn ang="0">
                  <a:pos x="T4" y="T5"/>
                </a:cxn>
                <a:cxn ang="0">
                  <a:pos x="T6" y="T7"/>
                </a:cxn>
                <a:cxn ang="0">
                  <a:pos x="T8" y="T9"/>
                </a:cxn>
                <a:cxn ang="0">
                  <a:pos x="T10" y="T11"/>
                </a:cxn>
              </a:cxnLst>
              <a:rect l="0" t="0" r="r" b="b"/>
              <a:pathLst>
                <a:path w="98" h="119">
                  <a:moveTo>
                    <a:pt x="49" y="0"/>
                  </a:moveTo>
                  <a:lnTo>
                    <a:pt x="49" y="0"/>
                  </a:lnTo>
                  <a:lnTo>
                    <a:pt x="98" y="119"/>
                  </a:lnTo>
                  <a:lnTo>
                    <a:pt x="49" y="91"/>
                  </a:lnTo>
                  <a:lnTo>
                    <a:pt x="0" y="119"/>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4296"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solidFill>
              <a:srgbClr val="B2E2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p:cNvSpPr>
            <p:nvPr/>
          </p:nvSpPr>
          <p:spPr bwMode="auto">
            <a:xfrm>
              <a:off x="4296" y="2555"/>
              <a:ext cx="241" cy="481"/>
            </a:xfrm>
            <a:custGeom>
              <a:avLst/>
              <a:gdLst>
                <a:gd name="T0" fmla="*/ 480 w 480"/>
                <a:gd name="T1" fmla="*/ 0 h 960"/>
                <a:gd name="T2" fmla="*/ 480 w 480"/>
                <a:gd name="T3" fmla="*/ 0 h 960"/>
                <a:gd name="T4" fmla="*/ 0 w 480"/>
                <a:gd name="T5" fmla="*/ 0 h 960"/>
                <a:gd name="T6" fmla="*/ 0 w 480"/>
                <a:gd name="T7" fmla="*/ 960 h 960"/>
                <a:gd name="T8" fmla="*/ 480 w 480"/>
                <a:gd name="T9" fmla="*/ 960 h 960"/>
                <a:gd name="T10" fmla="*/ 480 w 480"/>
                <a:gd name="T11" fmla="*/ 0 h 960"/>
              </a:gdLst>
              <a:ahLst/>
              <a:cxnLst>
                <a:cxn ang="0">
                  <a:pos x="T0" y="T1"/>
                </a:cxn>
                <a:cxn ang="0">
                  <a:pos x="T2" y="T3"/>
                </a:cxn>
                <a:cxn ang="0">
                  <a:pos x="T4" y="T5"/>
                </a:cxn>
                <a:cxn ang="0">
                  <a:pos x="T6" y="T7"/>
                </a:cxn>
                <a:cxn ang="0">
                  <a:pos x="T8" y="T9"/>
                </a:cxn>
                <a:cxn ang="0">
                  <a:pos x="T10" y="T11"/>
                </a:cxn>
              </a:cxnLst>
              <a:rect l="0" t="0" r="r" b="b"/>
              <a:pathLst>
                <a:path w="480" h="960">
                  <a:moveTo>
                    <a:pt x="480" y="0"/>
                  </a:moveTo>
                  <a:lnTo>
                    <a:pt x="480" y="0"/>
                  </a:lnTo>
                  <a:lnTo>
                    <a:pt x="0" y="0"/>
                  </a:lnTo>
                  <a:lnTo>
                    <a:pt x="0" y="960"/>
                  </a:lnTo>
                  <a:lnTo>
                    <a:pt x="480" y="960"/>
                  </a:lnTo>
                  <a:lnTo>
                    <a:pt x="480" y="0"/>
                  </a:lnTo>
                  <a:close/>
                </a:path>
              </a:pathLst>
            </a:custGeom>
            <a:noFill/>
            <a:ln w="206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p:cNvSpPr>
            <p:nvPr/>
          </p:nvSpPr>
          <p:spPr bwMode="auto">
            <a:xfrm>
              <a:off x="4211" y="2410"/>
              <a:ext cx="205" cy="737"/>
            </a:xfrm>
            <a:custGeom>
              <a:avLst/>
              <a:gdLst>
                <a:gd name="T0" fmla="*/ 411 w 411"/>
                <a:gd name="T1" fmla="*/ 1251 h 1473"/>
                <a:gd name="T2" fmla="*/ 411 w 411"/>
                <a:gd name="T3" fmla="*/ 1251 h 1473"/>
                <a:gd name="T4" fmla="*/ 411 w 411"/>
                <a:gd name="T5" fmla="*/ 1473 h 1473"/>
                <a:gd name="T6" fmla="*/ 0 w 411"/>
                <a:gd name="T7" fmla="*/ 1473 h 1473"/>
                <a:gd name="T8" fmla="*/ 0 w 411"/>
                <a:gd name="T9" fmla="*/ 0 h 1473"/>
              </a:gdLst>
              <a:ahLst/>
              <a:cxnLst>
                <a:cxn ang="0">
                  <a:pos x="T0" y="T1"/>
                </a:cxn>
                <a:cxn ang="0">
                  <a:pos x="T2" y="T3"/>
                </a:cxn>
                <a:cxn ang="0">
                  <a:pos x="T4" y="T5"/>
                </a:cxn>
                <a:cxn ang="0">
                  <a:pos x="T6" y="T7"/>
                </a:cxn>
                <a:cxn ang="0">
                  <a:pos x="T8" y="T9"/>
                </a:cxn>
              </a:cxnLst>
              <a:rect l="0" t="0" r="r" b="b"/>
              <a:pathLst>
                <a:path w="411" h="1473">
                  <a:moveTo>
                    <a:pt x="411" y="1251"/>
                  </a:moveTo>
                  <a:lnTo>
                    <a:pt x="411" y="1251"/>
                  </a:lnTo>
                  <a:lnTo>
                    <a:pt x="411" y="1473"/>
                  </a:lnTo>
                  <a:lnTo>
                    <a:pt x="0" y="1473"/>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4186" y="2368"/>
              <a:ext cx="49" cy="59"/>
            </a:xfrm>
            <a:custGeom>
              <a:avLst/>
              <a:gdLst>
                <a:gd name="T0" fmla="*/ 49 w 97"/>
                <a:gd name="T1" fmla="*/ 0 h 119"/>
                <a:gd name="T2" fmla="*/ 49 w 97"/>
                <a:gd name="T3" fmla="*/ 0 h 119"/>
                <a:gd name="T4" fmla="*/ 97 w 97"/>
                <a:gd name="T5" fmla="*/ 119 h 119"/>
                <a:gd name="T6" fmla="*/ 49 w 97"/>
                <a:gd name="T7" fmla="*/ 91 h 119"/>
                <a:gd name="T8" fmla="*/ 0 w 97"/>
                <a:gd name="T9" fmla="*/ 119 h 119"/>
                <a:gd name="T10" fmla="*/ 49 w 97"/>
                <a:gd name="T11" fmla="*/ 0 h 119"/>
              </a:gdLst>
              <a:ahLst/>
              <a:cxnLst>
                <a:cxn ang="0">
                  <a:pos x="T0" y="T1"/>
                </a:cxn>
                <a:cxn ang="0">
                  <a:pos x="T2" y="T3"/>
                </a:cxn>
                <a:cxn ang="0">
                  <a:pos x="T4" y="T5"/>
                </a:cxn>
                <a:cxn ang="0">
                  <a:pos x="T6" y="T7"/>
                </a:cxn>
                <a:cxn ang="0">
                  <a:pos x="T8" y="T9"/>
                </a:cxn>
                <a:cxn ang="0">
                  <a:pos x="T10" y="T11"/>
                </a:cxn>
              </a:cxnLst>
              <a:rect l="0" t="0" r="r" b="b"/>
              <a:pathLst>
                <a:path w="97" h="119">
                  <a:moveTo>
                    <a:pt x="49" y="0"/>
                  </a:moveTo>
                  <a:lnTo>
                    <a:pt x="49" y="0"/>
                  </a:lnTo>
                  <a:lnTo>
                    <a:pt x="97" y="119"/>
                  </a:lnTo>
                  <a:lnTo>
                    <a:pt x="49" y="91"/>
                  </a:lnTo>
                  <a:lnTo>
                    <a:pt x="0" y="119"/>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p:cNvSpPr>
            <p:nvPr/>
          </p:nvSpPr>
          <p:spPr bwMode="auto">
            <a:xfrm>
              <a:off x="3858"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3954"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4050" y="2761"/>
              <a:ext cx="31" cy="31"/>
            </a:xfrm>
            <a:custGeom>
              <a:avLst/>
              <a:gdLst>
                <a:gd name="T0" fmla="*/ 62 w 62"/>
                <a:gd name="T1" fmla="*/ 31 h 62"/>
                <a:gd name="T2" fmla="*/ 62 w 62"/>
                <a:gd name="T3" fmla="*/ 31 h 62"/>
                <a:gd name="T4" fmla="*/ 31 w 62"/>
                <a:gd name="T5" fmla="*/ 62 h 62"/>
                <a:gd name="T6" fmla="*/ 0 w 62"/>
                <a:gd name="T7" fmla="*/ 31 h 62"/>
                <a:gd name="T8" fmla="*/ 31 w 62"/>
                <a:gd name="T9" fmla="*/ 0 h 62"/>
                <a:gd name="T10" fmla="*/ 62 w 62"/>
                <a:gd name="T11" fmla="*/ 31 h 62"/>
              </a:gdLst>
              <a:ahLst/>
              <a:cxnLst>
                <a:cxn ang="0">
                  <a:pos x="T0" y="T1"/>
                </a:cxn>
                <a:cxn ang="0">
                  <a:pos x="T2" y="T3"/>
                </a:cxn>
                <a:cxn ang="0">
                  <a:pos x="T4" y="T5"/>
                </a:cxn>
                <a:cxn ang="0">
                  <a:pos x="T6" y="T7"/>
                </a:cxn>
                <a:cxn ang="0">
                  <a:pos x="T8" y="T9"/>
                </a:cxn>
                <a:cxn ang="0">
                  <a:pos x="T10" y="T11"/>
                </a:cxn>
              </a:cxnLst>
              <a:rect l="0" t="0" r="r" b="b"/>
              <a:pathLst>
                <a:path w="62" h="62">
                  <a:moveTo>
                    <a:pt x="62" y="31"/>
                  </a:moveTo>
                  <a:lnTo>
                    <a:pt x="62" y="31"/>
                  </a:lnTo>
                  <a:cubicBezTo>
                    <a:pt x="62" y="48"/>
                    <a:pt x="48" y="62"/>
                    <a:pt x="31" y="62"/>
                  </a:cubicBezTo>
                  <a:cubicBezTo>
                    <a:pt x="14" y="62"/>
                    <a:pt x="0" y="48"/>
                    <a:pt x="0" y="31"/>
                  </a:cubicBezTo>
                  <a:cubicBezTo>
                    <a:pt x="0" y="14"/>
                    <a:pt x="14" y="0"/>
                    <a:pt x="31" y="0"/>
                  </a:cubicBezTo>
                  <a:cubicBezTo>
                    <a:pt x="48" y="0"/>
                    <a:pt x="62" y="14"/>
                    <a:pt x="62" y="3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447365"/>
            <a:ext cx="3657600" cy="4029635"/>
          </a:xfrm>
        </p:spPr>
        <p:txBody>
          <a:bodyPr>
            <a:normAutofit/>
          </a:bodyPr>
          <a:lstStyle/>
          <a:p>
            <a:r>
              <a:rPr lang="en-US" sz="1765" dirty="0" smtClean="0"/>
              <a:t>Superscalar versus </a:t>
            </a:r>
            <a:r>
              <a:rPr lang="en-US" sz="1765" dirty="0" err="1" smtClean="0"/>
              <a:t>Superpipelined</a:t>
            </a:r>
            <a:endParaRPr lang="en-US" sz="1765" dirty="0" smtClean="0"/>
          </a:p>
          <a:p>
            <a:pPr lvl="1"/>
            <a:r>
              <a:rPr lang="en-US" sz="1765" dirty="0"/>
              <a:t>C</a:t>
            </a:r>
            <a:r>
              <a:rPr lang="en-US" sz="1765" dirty="0" smtClean="0"/>
              <a:t>onstraints</a:t>
            </a:r>
          </a:p>
          <a:p>
            <a:r>
              <a:rPr lang="en-US" sz="1765" dirty="0" smtClean="0"/>
              <a:t>Design issues</a:t>
            </a:r>
          </a:p>
          <a:p>
            <a:pPr lvl="1"/>
            <a:r>
              <a:rPr lang="en-US" sz="1765" dirty="0" smtClean="0"/>
              <a:t>Instruction-level parallelism</a:t>
            </a:r>
          </a:p>
          <a:p>
            <a:pPr lvl="1"/>
            <a:r>
              <a:rPr lang="en-US" sz="1765" dirty="0" smtClean="0"/>
              <a:t>Machine parallelism</a:t>
            </a:r>
          </a:p>
          <a:p>
            <a:pPr lvl="1"/>
            <a:r>
              <a:rPr lang="en-US" sz="1765" dirty="0" smtClean="0"/>
              <a:t>Instruction issue policy</a:t>
            </a:r>
          </a:p>
          <a:p>
            <a:pPr lvl="1"/>
            <a:r>
              <a:rPr lang="en-US" sz="1765" dirty="0" smtClean="0"/>
              <a:t>Register renaming</a:t>
            </a:r>
          </a:p>
          <a:p>
            <a:pPr lvl="1"/>
            <a:r>
              <a:rPr lang="en-US" sz="1765" dirty="0" smtClean="0"/>
              <a:t>Branch prediction</a:t>
            </a:r>
          </a:p>
          <a:p>
            <a:pPr lvl="1"/>
            <a:r>
              <a:rPr lang="en-US" sz="1765" dirty="0" smtClean="0"/>
              <a:t>Superscalar execution</a:t>
            </a:r>
          </a:p>
          <a:p>
            <a:pPr lvl="1"/>
            <a:r>
              <a:rPr lang="en-US" sz="1765" dirty="0" smtClean="0"/>
              <a:t>Superscalar implementation</a:t>
            </a:r>
          </a:p>
        </p:txBody>
      </p:sp>
      <p:sp>
        <p:nvSpPr>
          <p:cNvPr id="32" name="Content Placeholder 31"/>
          <p:cNvSpPr>
            <a:spLocks noGrp="1"/>
          </p:cNvSpPr>
          <p:nvPr>
            <p:ph sz="quarter" idx="4"/>
          </p:nvPr>
        </p:nvSpPr>
        <p:spPr>
          <a:xfrm>
            <a:off x="4800600" y="2204864"/>
            <a:ext cx="3657600" cy="4536504"/>
          </a:xfrm>
        </p:spPr>
        <p:txBody>
          <a:bodyPr>
            <a:normAutofit fontScale="92500" lnSpcReduction="10000"/>
          </a:bodyPr>
          <a:lstStyle/>
          <a:p>
            <a:r>
              <a:rPr lang="en-US" sz="1765" dirty="0" smtClean="0"/>
              <a:t>Intel core microarchitecture</a:t>
            </a:r>
          </a:p>
          <a:p>
            <a:pPr lvl="1"/>
            <a:r>
              <a:rPr lang="en-US" sz="1765" dirty="0" smtClean="0"/>
              <a:t>Front end</a:t>
            </a:r>
          </a:p>
          <a:p>
            <a:pPr lvl="1"/>
            <a:r>
              <a:rPr lang="en-US" sz="1765" dirty="0" smtClean="0"/>
              <a:t>Out-of-order execution logic</a:t>
            </a:r>
          </a:p>
          <a:p>
            <a:pPr lvl="1"/>
            <a:r>
              <a:rPr lang="en-US" sz="1765" dirty="0" smtClean="0"/>
              <a:t>Integer and floating-point execution units</a:t>
            </a:r>
          </a:p>
          <a:p>
            <a:r>
              <a:rPr lang="en-US" sz="1765" dirty="0" smtClean="0"/>
              <a:t>ARM Cortex-A8</a:t>
            </a:r>
          </a:p>
          <a:p>
            <a:pPr lvl="1"/>
            <a:r>
              <a:rPr lang="en-US" sz="1765" dirty="0" smtClean="0"/>
              <a:t>Instruction fetch unit</a:t>
            </a:r>
          </a:p>
          <a:p>
            <a:pPr lvl="1"/>
            <a:r>
              <a:rPr lang="en-US" sz="1765" dirty="0" smtClean="0"/>
              <a:t>Instruction decode unit</a:t>
            </a:r>
          </a:p>
          <a:p>
            <a:pPr lvl="1"/>
            <a:r>
              <a:rPr lang="en-US" sz="1765" dirty="0" smtClean="0"/>
              <a:t>Integer execute unit</a:t>
            </a:r>
          </a:p>
          <a:p>
            <a:pPr lvl="1"/>
            <a:r>
              <a:rPr lang="en-US" sz="1765" dirty="0" smtClean="0"/>
              <a:t>SIMD and floating-point pipeline</a:t>
            </a:r>
          </a:p>
          <a:p>
            <a:pPr marL="228600" lvl="1">
              <a:spcBef>
                <a:spcPts val="2000"/>
              </a:spcBef>
              <a:buClr>
                <a:schemeClr val="accent1"/>
              </a:buClr>
            </a:pPr>
            <a:r>
              <a:rPr lang="en-US" sz="1765" dirty="0"/>
              <a:t>ARM Cortex-</a:t>
            </a:r>
            <a:r>
              <a:rPr lang="en-US" sz="1765" dirty="0" smtClean="0"/>
              <a:t>M3</a:t>
            </a:r>
          </a:p>
          <a:p>
            <a:pPr lvl="1"/>
            <a:r>
              <a:rPr lang="en-US" dirty="0"/>
              <a:t>Pipeline structure</a:t>
            </a:r>
          </a:p>
          <a:p>
            <a:pPr lvl="1"/>
            <a:r>
              <a:rPr lang="en-US" dirty="0"/>
              <a:t>Dealing with branches</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16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Instruction-Level Parallelism and Superscalar Processors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p:cNvPicPr>
            <a:picLocks noChangeAspect="1"/>
          </p:cNvPicPr>
          <p:nvPr/>
        </p:nvPicPr>
        <p:blipFill rotWithShape="1">
          <a:blip r:embed="rId3"/>
          <a:srcRect l="24537" r="24537"/>
          <a:stretch/>
        </p:blipFill>
        <p:spPr>
          <a:xfrm>
            <a:off x="1475656" y="1769321"/>
            <a:ext cx="6408712" cy="5086187"/>
          </a:xfrm>
          <a:prstGeom prst="rect">
            <a:avLst/>
          </a:prstGeom>
        </p:spPr>
      </p:pic>
      <p:sp>
        <p:nvSpPr>
          <p:cNvPr id="6" name="TextBox 5"/>
          <p:cNvSpPr txBox="1"/>
          <p:nvPr/>
        </p:nvSpPr>
        <p:spPr>
          <a:xfrm>
            <a:off x="1" y="26569"/>
            <a:ext cx="9143999" cy="1938992"/>
          </a:xfrm>
          <a:prstGeom prst="rect">
            <a:avLst/>
          </a:prstGeom>
          <a:noFill/>
        </p:spPr>
        <p:txBody>
          <a:bodyPr wrap="square" rtlCol="0">
            <a:spAutoFit/>
          </a:bodyPr>
          <a:lstStyle/>
          <a:p>
            <a:pPr algn="ctr"/>
            <a:r>
              <a:rPr lang="en-US" sz="3200" dirty="0">
                <a:latin typeface="+mn-lt"/>
              </a:rPr>
              <a:t>Table 16.1  </a:t>
            </a:r>
            <a:endParaRPr lang="en-US" sz="3200" dirty="0" smtClean="0">
              <a:latin typeface="+mn-lt"/>
            </a:endParaRPr>
          </a:p>
          <a:p>
            <a:pPr algn="ctr"/>
            <a:r>
              <a:rPr lang="en-US" sz="3200" dirty="0" smtClean="0">
                <a:latin typeface="+mn-lt"/>
              </a:rPr>
              <a:t>Reported </a:t>
            </a:r>
            <a:r>
              <a:rPr lang="en-US" sz="3200" dirty="0">
                <a:latin typeface="+mn-lt"/>
              </a:rPr>
              <a:t>Speedups of </a:t>
            </a:r>
            <a:endParaRPr lang="en-US" sz="3200" dirty="0" smtClean="0">
              <a:latin typeface="+mn-lt"/>
            </a:endParaRPr>
          </a:p>
          <a:p>
            <a:pPr algn="ctr"/>
            <a:r>
              <a:rPr lang="en-US" sz="3200" dirty="0" smtClean="0">
                <a:latin typeface="+mn-lt"/>
              </a:rPr>
              <a:t>Superscalar</a:t>
            </a:r>
            <a:r>
              <a:rPr lang="en-US" sz="3200" dirty="0">
                <a:latin typeface="+mn-lt"/>
              </a:rPr>
              <a:t>-Like Machines</a:t>
            </a:r>
          </a:p>
          <a:p>
            <a:endParaRPr lang="en-US" dirty="0"/>
          </a:p>
        </p:txBody>
      </p:sp>
    </p:spTree>
  </p:cSld>
  <p:clrMapOvr>
    <a:masterClrMapping/>
  </p:clrMapOvr>
  <p:transition spd="med">
    <p:strips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611560" y="404664"/>
            <a:ext cx="7556313" cy="1116106"/>
          </a:xfrm>
        </p:spPr>
        <p:txBody>
          <a:bodyPr/>
          <a:lstStyle/>
          <a:p>
            <a:r>
              <a:rPr lang="en-GB" dirty="0" smtClean="0">
                <a:effectLst>
                  <a:outerShdw blurRad="38100" dist="38100" dir="2700000" algn="tl">
                    <a:srgbClr val="000000">
                      <a:alpha val="43137"/>
                    </a:srgbClr>
                  </a:outerShdw>
                </a:effectLst>
              </a:rPr>
              <a:t>Constraints </a:t>
            </a:r>
            <a:endParaRPr lang="en-GB" dirty="0">
              <a:effectLst>
                <a:outerShdw blurRad="38100" dist="38100" dir="2700000" algn="tl">
                  <a:srgbClr val="000000">
                    <a:alpha val="43137"/>
                  </a:srgbClr>
                </a:outerShdw>
              </a:effectLst>
            </a:endParaRPr>
          </a:p>
        </p:txBody>
      </p:sp>
      <p:sp>
        <p:nvSpPr>
          <p:cNvPr id="10245" name="Rectangle 5"/>
          <p:cNvSpPr>
            <a:spLocks noGrp="1" noChangeArrowheads="1"/>
          </p:cNvSpPr>
          <p:nvPr>
            <p:ph idx="1"/>
          </p:nvPr>
        </p:nvSpPr>
        <p:spPr>
          <a:xfrm>
            <a:off x="611560" y="980728"/>
            <a:ext cx="7272807" cy="4824536"/>
          </a:xfrm>
        </p:spPr>
        <p:txBody>
          <a:bodyPr>
            <a:normAutofit/>
          </a:bodyPr>
          <a:lstStyle/>
          <a:p>
            <a:r>
              <a:rPr lang="en-GB" sz="2400" b="1" dirty="0">
                <a:solidFill>
                  <a:srgbClr val="FF0000"/>
                </a:solidFill>
              </a:rPr>
              <a:t>Instruction level </a:t>
            </a:r>
            <a:r>
              <a:rPr lang="en-GB" sz="2400" b="1" dirty="0" smtClean="0">
                <a:solidFill>
                  <a:srgbClr val="FF0000"/>
                </a:solidFill>
              </a:rPr>
              <a:t>parallelism</a:t>
            </a:r>
          </a:p>
          <a:p>
            <a:pPr lvl="1"/>
            <a:r>
              <a:rPr lang="en-GB" b="1" dirty="0" smtClean="0">
                <a:solidFill>
                  <a:schemeClr val="tx1"/>
                </a:solidFill>
              </a:rPr>
              <a:t>Refers to the </a:t>
            </a:r>
            <a:r>
              <a:rPr lang="en-GB" b="1" i="1" u="sng" dirty="0" smtClean="0">
                <a:solidFill>
                  <a:srgbClr val="FF0000"/>
                </a:solidFill>
              </a:rPr>
              <a:t>degree to which the instructions </a:t>
            </a:r>
            <a:r>
              <a:rPr lang="en-GB" b="1" dirty="0" smtClean="0">
                <a:solidFill>
                  <a:schemeClr val="tx1"/>
                </a:solidFill>
              </a:rPr>
              <a:t>of a program </a:t>
            </a:r>
            <a:r>
              <a:rPr lang="en-GB" b="1" i="1" u="sng" dirty="0" smtClean="0">
                <a:solidFill>
                  <a:srgbClr val="FF0000"/>
                </a:solidFill>
              </a:rPr>
              <a:t>can be executed in parallel</a:t>
            </a:r>
          </a:p>
          <a:p>
            <a:pPr lvl="1"/>
            <a:r>
              <a:rPr lang="en-GB" b="1" dirty="0" smtClean="0">
                <a:solidFill>
                  <a:schemeClr val="tx1"/>
                </a:solidFill>
              </a:rPr>
              <a:t>A</a:t>
            </a:r>
            <a:r>
              <a:rPr lang="en-GB" dirty="0" smtClean="0"/>
              <a:t> </a:t>
            </a:r>
            <a:r>
              <a:rPr lang="en-GB" b="1" dirty="0" smtClean="0">
                <a:solidFill>
                  <a:srgbClr val="FF0000"/>
                </a:solidFill>
              </a:rPr>
              <a:t>combination</a:t>
            </a:r>
            <a:r>
              <a:rPr lang="en-GB" dirty="0" smtClean="0"/>
              <a:t> </a:t>
            </a:r>
            <a:r>
              <a:rPr lang="en-GB" b="1" dirty="0" smtClean="0">
                <a:solidFill>
                  <a:schemeClr val="tx1"/>
                </a:solidFill>
              </a:rPr>
              <a:t>of</a:t>
            </a:r>
            <a:r>
              <a:rPr lang="en-GB" dirty="0" smtClean="0"/>
              <a:t> </a:t>
            </a:r>
            <a:r>
              <a:rPr lang="en-GB" b="1" i="1" u="sng" dirty="0" smtClean="0">
                <a:solidFill>
                  <a:srgbClr val="FF0000"/>
                </a:solidFill>
              </a:rPr>
              <a:t>compiler </a:t>
            </a:r>
            <a:r>
              <a:rPr lang="en-GB" b="1" i="1" u="sng" dirty="0">
                <a:solidFill>
                  <a:srgbClr val="FF0000"/>
                </a:solidFill>
              </a:rPr>
              <a:t>based </a:t>
            </a:r>
            <a:r>
              <a:rPr lang="en-GB" b="1" i="1" u="sng" dirty="0" smtClean="0">
                <a:solidFill>
                  <a:srgbClr val="FF0000"/>
                </a:solidFill>
              </a:rPr>
              <a:t>optimization </a:t>
            </a:r>
            <a:r>
              <a:rPr lang="en-GB" b="1" dirty="0" smtClean="0"/>
              <a:t>and</a:t>
            </a:r>
            <a:r>
              <a:rPr lang="en-GB" dirty="0" smtClean="0"/>
              <a:t> </a:t>
            </a:r>
            <a:r>
              <a:rPr lang="en-GB" b="1" i="1" u="sng" dirty="0" smtClean="0">
                <a:solidFill>
                  <a:srgbClr val="FF0000"/>
                </a:solidFill>
              </a:rPr>
              <a:t>hardware techniques </a:t>
            </a:r>
            <a:r>
              <a:rPr lang="en-GB" b="1" dirty="0" smtClean="0">
                <a:solidFill>
                  <a:schemeClr val="tx1"/>
                </a:solidFill>
              </a:rPr>
              <a:t>can</a:t>
            </a:r>
            <a:r>
              <a:rPr lang="en-GB" dirty="0" smtClean="0"/>
              <a:t> </a:t>
            </a:r>
            <a:r>
              <a:rPr lang="en-GB" b="1" i="1" u="sng" dirty="0" smtClean="0">
                <a:solidFill>
                  <a:srgbClr val="FF0000"/>
                </a:solidFill>
              </a:rPr>
              <a:t>be used to maximize instruction level parallelism</a:t>
            </a:r>
          </a:p>
          <a:p>
            <a:r>
              <a:rPr lang="en-GB" sz="2400" b="1" dirty="0" smtClean="0">
                <a:solidFill>
                  <a:srgbClr val="FF0000"/>
                </a:solidFill>
              </a:rPr>
              <a:t>Limitations</a:t>
            </a:r>
            <a:r>
              <a:rPr lang="en-GB" dirty="0" smtClean="0"/>
              <a:t>:</a:t>
            </a:r>
          </a:p>
          <a:p>
            <a:pPr lvl="1"/>
            <a:r>
              <a:rPr lang="en-GB" b="1" dirty="0">
                <a:solidFill>
                  <a:srgbClr val="FF0000"/>
                </a:solidFill>
              </a:rPr>
              <a:t>True data dependency</a:t>
            </a:r>
          </a:p>
          <a:p>
            <a:pPr lvl="1"/>
            <a:r>
              <a:rPr lang="en-GB" b="1" dirty="0">
                <a:solidFill>
                  <a:srgbClr val="FF0000"/>
                </a:solidFill>
              </a:rPr>
              <a:t>Procedural dependency</a:t>
            </a:r>
          </a:p>
          <a:p>
            <a:pPr lvl="1"/>
            <a:r>
              <a:rPr lang="en-GB" b="1" dirty="0">
                <a:solidFill>
                  <a:srgbClr val="FF0000"/>
                </a:solidFill>
              </a:rPr>
              <a:t>Resource conflicts</a:t>
            </a:r>
          </a:p>
          <a:p>
            <a:pPr lvl="1"/>
            <a:r>
              <a:rPr lang="en-GB" b="1" dirty="0">
                <a:solidFill>
                  <a:srgbClr val="FF0000"/>
                </a:solidFill>
              </a:rPr>
              <a:t>Output dependency</a:t>
            </a:r>
          </a:p>
          <a:p>
            <a:pPr lvl="1"/>
            <a:r>
              <a:rPr lang="en-GB" b="1" dirty="0">
                <a:solidFill>
                  <a:srgbClr val="FF0000"/>
                </a:solidFill>
              </a:rPr>
              <a:t>Antidependency</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12" name="Oval Callout 11"/>
          <p:cNvSpPr/>
          <p:nvPr/>
        </p:nvSpPr>
        <p:spPr>
          <a:xfrm>
            <a:off x="3744616" y="3645024"/>
            <a:ext cx="3131640" cy="235780"/>
          </a:xfrm>
          <a:prstGeom prst="wedgeEllipseCallout">
            <a:avLst/>
          </a:prstGeom>
          <a:gradFill>
            <a:gsLst>
              <a:gs pos="100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X= 9, Y=X, Z=Y</a:t>
            </a:r>
            <a:endParaRPr lang="en-US" sz="1600" b="1" dirty="0">
              <a:solidFill>
                <a:schemeClr val="bg1"/>
              </a:solidFill>
            </a:endParaRPr>
          </a:p>
        </p:txBody>
      </p:sp>
      <p:sp>
        <p:nvSpPr>
          <p:cNvPr id="19" name="Oval Callout 18"/>
          <p:cNvSpPr/>
          <p:nvPr/>
        </p:nvSpPr>
        <p:spPr>
          <a:xfrm>
            <a:off x="72008" y="5288145"/>
            <a:ext cx="8964488" cy="792088"/>
          </a:xfrm>
          <a:prstGeom prst="wedgeEllipseCallout">
            <a:avLst/>
          </a:prstGeom>
          <a:gradFill>
            <a:gsLst>
              <a:gs pos="97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t>X=9, Y=X+ 5, X=4  Note the ordering </a:t>
            </a:r>
            <a:r>
              <a:rPr lang="en-US" sz="1400" b="1" i="1" u="sng" dirty="0" smtClean="0"/>
              <a:t>can not</a:t>
            </a:r>
            <a:r>
              <a:rPr lang="en-US" sz="1400" b="1" dirty="0" smtClean="0"/>
              <a:t>  be changed. In An anti-dependency, </a:t>
            </a:r>
            <a:r>
              <a:rPr lang="en-US" sz="1400" b="1" u="sng" dirty="0" smtClean="0"/>
              <a:t>renaming</a:t>
            </a:r>
            <a:r>
              <a:rPr lang="en-US" sz="1400" b="1" dirty="0" smtClean="0"/>
              <a:t> of variables could </a:t>
            </a:r>
            <a:r>
              <a:rPr lang="en-US" sz="1400" b="1" u="sng" dirty="0" smtClean="0"/>
              <a:t>remove </a:t>
            </a:r>
            <a:r>
              <a:rPr lang="en-US" sz="1400" b="1" u="sng" dirty="0"/>
              <a:t>the </a:t>
            </a:r>
            <a:r>
              <a:rPr lang="en-US" sz="1400" b="1" u="sng" dirty="0" smtClean="0"/>
              <a:t>dependency</a:t>
            </a:r>
            <a:r>
              <a:rPr lang="en-US" sz="1400" b="1" dirty="0" smtClean="0"/>
              <a:t>.</a:t>
            </a:r>
          </a:p>
          <a:p>
            <a:r>
              <a:rPr lang="en-US" sz="1400" b="1" dirty="0" smtClean="0"/>
              <a:t>X=9, X2=X, Y=X2+5, X=4</a:t>
            </a:r>
            <a:endParaRPr lang="en-US" sz="1800" dirty="0"/>
          </a:p>
        </p:txBody>
      </p:sp>
      <p:sp>
        <p:nvSpPr>
          <p:cNvPr id="29" name="Oval Callout 28"/>
          <p:cNvSpPr/>
          <p:nvPr/>
        </p:nvSpPr>
        <p:spPr>
          <a:xfrm>
            <a:off x="3452692" y="4703502"/>
            <a:ext cx="5475284" cy="217050"/>
          </a:xfrm>
          <a:prstGeom prst="wedgeEllipseCallout">
            <a:avLst/>
          </a:prstGeom>
          <a:gradFill>
            <a:gsLst>
              <a:gs pos="100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t>X =7, Y=X+2, X=8</a:t>
            </a:r>
            <a:endParaRPr lang="en-US" sz="16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l="533" t="5967" r="-533" b="6996"/>
          <a:stretch/>
        </p:blipFill>
        <p:spPr>
          <a:xfrm>
            <a:off x="1691680" y="-99082"/>
            <a:ext cx="5976664" cy="6731884"/>
          </a:xfrm>
          <a:prstGeom prst="rect">
            <a:avLst/>
          </a:prstGeom>
        </p:spPr>
      </p:pic>
      <p:sp>
        <p:nvSpPr>
          <p:cNvPr id="3" name="Oval 2"/>
          <p:cNvSpPr/>
          <p:nvPr/>
        </p:nvSpPr>
        <p:spPr>
          <a:xfrm>
            <a:off x="3705733" y="2060848"/>
            <a:ext cx="144016" cy="119022"/>
          </a:xfrm>
          <a:prstGeom prst="ellipse">
            <a:avLst/>
          </a:prstGeom>
          <a:gradFill>
            <a:gsLst>
              <a:gs pos="100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167716" y="3043230"/>
            <a:ext cx="144016" cy="119022"/>
          </a:xfrm>
          <a:prstGeom prst="ellipse">
            <a:avLst/>
          </a:prstGeom>
          <a:gradFill>
            <a:gsLst>
              <a:gs pos="100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07904" y="5013176"/>
            <a:ext cx="144016" cy="119022"/>
          </a:xfrm>
          <a:prstGeom prst="ellipse">
            <a:avLst/>
          </a:prstGeom>
          <a:gradFill>
            <a:gsLst>
              <a:gs pos="100000">
                <a:srgbClr val="FF0000"/>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Design Issues</a:t>
            </a:r>
          </a:p>
        </p:txBody>
      </p:sp>
      <p:sp>
        <p:nvSpPr>
          <p:cNvPr id="15363" name="Rectangle 3"/>
          <p:cNvSpPr>
            <a:spLocks noGrp="1" noChangeArrowheads="1"/>
          </p:cNvSpPr>
          <p:nvPr>
            <p:ph idx="1"/>
          </p:nvPr>
        </p:nvSpPr>
        <p:spPr>
          <a:xfrm>
            <a:off x="411000" y="2056040"/>
            <a:ext cx="7556313" cy="2659584"/>
          </a:xfrm>
        </p:spPr>
        <p:txBody>
          <a:bodyPr>
            <a:normAutofit lnSpcReduction="10000"/>
          </a:bodyPr>
          <a:lstStyle/>
          <a:p>
            <a:r>
              <a:rPr lang="en-GB" b="1" dirty="0">
                <a:solidFill>
                  <a:schemeClr val="tx1"/>
                </a:solidFill>
              </a:rPr>
              <a:t>Instruction level parallelism</a:t>
            </a:r>
          </a:p>
          <a:p>
            <a:pPr lvl="1"/>
            <a:r>
              <a:rPr lang="en-GB" b="1" dirty="0">
                <a:solidFill>
                  <a:srgbClr val="FF0000"/>
                </a:solidFill>
              </a:rPr>
              <a:t>Instructions in a sequence are </a:t>
            </a:r>
            <a:r>
              <a:rPr lang="en-GB" b="1" u="sng" dirty="0">
                <a:solidFill>
                  <a:srgbClr val="FF0000"/>
                </a:solidFill>
              </a:rPr>
              <a:t>independent</a:t>
            </a:r>
          </a:p>
          <a:p>
            <a:pPr lvl="1"/>
            <a:r>
              <a:rPr lang="en-GB" b="1" dirty="0">
                <a:solidFill>
                  <a:srgbClr val="FF0000"/>
                </a:solidFill>
              </a:rPr>
              <a:t>Execution can be </a:t>
            </a:r>
            <a:r>
              <a:rPr lang="en-GB" b="1" u="sng" dirty="0">
                <a:solidFill>
                  <a:srgbClr val="FF0000"/>
                </a:solidFill>
              </a:rPr>
              <a:t>overlapped</a:t>
            </a:r>
          </a:p>
          <a:p>
            <a:pPr lvl="1"/>
            <a:r>
              <a:rPr lang="en-GB" b="1" dirty="0">
                <a:solidFill>
                  <a:srgbClr val="FF0000"/>
                </a:solidFill>
              </a:rPr>
              <a:t>Governed by data and </a:t>
            </a:r>
            <a:r>
              <a:rPr lang="en-GB" b="1" u="sng" dirty="0">
                <a:solidFill>
                  <a:srgbClr val="FF0000"/>
                </a:solidFill>
              </a:rPr>
              <a:t>procedural dependency</a:t>
            </a:r>
          </a:p>
          <a:p>
            <a:r>
              <a:rPr lang="en-GB" b="1" dirty="0">
                <a:solidFill>
                  <a:schemeClr val="tx1"/>
                </a:solidFill>
              </a:rPr>
              <a:t>Machine Parallelism</a:t>
            </a:r>
          </a:p>
          <a:p>
            <a:pPr lvl="1"/>
            <a:r>
              <a:rPr lang="en-GB" b="1" dirty="0">
                <a:solidFill>
                  <a:srgbClr val="FF0000"/>
                </a:solidFill>
              </a:rPr>
              <a:t>Ability to </a:t>
            </a:r>
            <a:r>
              <a:rPr lang="en-GB" b="1" u="sng" dirty="0">
                <a:solidFill>
                  <a:srgbClr val="FF0000"/>
                </a:solidFill>
              </a:rPr>
              <a:t>take advantage </a:t>
            </a:r>
            <a:r>
              <a:rPr lang="en-GB" b="1" dirty="0">
                <a:solidFill>
                  <a:srgbClr val="FF0000"/>
                </a:solidFill>
              </a:rPr>
              <a:t>of instruction level parallelism</a:t>
            </a:r>
          </a:p>
          <a:p>
            <a:pPr lvl="1"/>
            <a:r>
              <a:rPr lang="en-GB" b="1" dirty="0">
                <a:solidFill>
                  <a:srgbClr val="FF0000"/>
                </a:solidFill>
              </a:rPr>
              <a:t>Governed by number of </a:t>
            </a:r>
            <a:r>
              <a:rPr lang="en-GB" b="1" u="sng" dirty="0">
                <a:solidFill>
                  <a:srgbClr val="FF0000"/>
                </a:solidFill>
              </a:rPr>
              <a:t>parallel pipelines</a:t>
            </a:r>
          </a:p>
        </p:txBody>
      </p:sp>
      <p:sp>
        <p:nvSpPr>
          <p:cNvPr id="4" name="Text Placeholder 3"/>
          <p:cNvSpPr>
            <a:spLocks noGrp="1"/>
          </p:cNvSpPr>
          <p:nvPr>
            <p:ph type="body" sz="half" idx="2"/>
          </p:nvPr>
        </p:nvSpPr>
        <p:spPr>
          <a:xfrm>
            <a:off x="323528" y="1340769"/>
            <a:ext cx="7731259" cy="504055"/>
          </a:xfrm>
        </p:spPr>
        <p:txBody>
          <a:bodyPr/>
          <a:lstStyle/>
          <a:p>
            <a:pPr>
              <a:spcBef>
                <a:spcPts val="0"/>
              </a:spcBef>
            </a:pPr>
            <a:r>
              <a:rPr lang="en-US" sz="2000" b="1" dirty="0" smtClean="0">
                <a:solidFill>
                  <a:srgbClr val="FF0000"/>
                </a:solidFill>
              </a:rPr>
              <a:t>Instruction-Level Parallelism and Machine Parallelism</a:t>
            </a:r>
            <a:endParaRPr lang="en-US" sz="2000" b="1" dirty="0">
              <a:solidFill>
                <a:srgbClr val="FF0000"/>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8458</TotalTime>
  <Words>11397</Words>
  <Application>Microsoft Office PowerPoint</Application>
  <PresentationFormat>On-screen Show (4:3)</PresentationFormat>
  <Paragraphs>932</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ＭＳ Ｐゴシック</vt:lpstr>
      <vt:lpstr>Arial</vt:lpstr>
      <vt:lpstr>Rockwell</vt:lpstr>
      <vt:lpstr>Times New Roman</vt:lpstr>
      <vt:lpstr>Times New Roman Bold</vt:lpstr>
      <vt:lpstr>Wingdings</vt:lpstr>
      <vt:lpstr>Advantage</vt:lpstr>
      <vt:lpstr>William Stallings  Computer Organization  and Architecture 10th Edition</vt:lpstr>
      <vt:lpstr>Chapter 16</vt:lpstr>
      <vt:lpstr>Supersca l ar</vt:lpstr>
      <vt:lpstr>PowerPoint Presentation</vt:lpstr>
      <vt:lpstr>PowerPoint Presentation</vt:lpstr>
      <vt:lpstr>PowerPoint Presentation</vt:lpstr>
      <vt:lpstr>Constraints </vt:lpstr>
      <vt:lpstr>PowerPoint Presentation</vt:lpstr>
      <vt:lpstr>Design Issues</vt:lpstr>
      <vt:lpstr>Instruction Issue Policy</vt:lpstr>
      <vt:lpstr>PowerPoint Presentation</vt:lpstr>
      <vt:lpstr>PowerPoint Presentation</vt:lpstr>
      <vt:lpstr>Register Renaming</vt:lpstr>
      <vt:lpstr>PowerPoint Presentation</vt:lpstr>
      <vt:lpstr>Branch Prediction</vt:lpstr>
      <vt:lpstr>PowerPoint Presentation</vt:lpstr>
      <vt:lpstr>Superscalar Implementation</vt:lpstr>
      <vt:lpstr>PowerPoint Presentation</vt:lpstr>
      <vt:lpstr>PowerPoint Presentation</vt:lpstr>
      <vt:lpstr>Front End</vt:lpstr>
      <vt:lpstr>Branch Prediction Unit</vt:lpstr>
      <vt:lpstr>Instruction Fetch and Predecode Unit</vt:lpstr>
      <vt:lpstr>Instruction Queue and Decode Unit</vt:lpstr>
      <vt:lpstr>Out-of-Order Execution Logic</vt:lpstr>
      <vt:lpstr>Reorder Buffer (ROB)</vt:lpstr>
      <vt:lpstr>PowerPoint Presentation</vt:lpstr>
      <vt:lpstr>PowerPoint Presentation</vt:lpstr>
      <vt:lpstr>PowerPoint Presentation</vt:lpstr>
      <vt:lpstr>Instruction Fetch Unit</vt:lpstr>
      <vt:lpstr>Instruction Decode Unit</vt:lpstr>
      <vt:lpstr>Instruction Processing Stages</vt:lpstr>
      <vt:lpstr>PowerPoint Presentation</vt:lpstr>
      <vt:lpstr>PowerPoint Presentation</vt:lpstr>
      <vt:lpstr>Integer Execute Unit</vt:lpstr>
      <vt:lpstr>Load/Store Pipeline</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 Superscalar Processors</dc:title>
  <dc:creator>Adrian J Pullin</dc:creator>
  <cp:lastModifiedBy>Nushwan Yousif Al-Nakash</cp:lastModifiedBy>
  <cp:revision>109</cp:revision>
  <dcterms:created xsi:type="dcterms:W3CDTF">2012-07-23T05:20:20Z</dcterms:created>
  <dcterms:modified xsi:type="dcterms:W3CDTF">2016-03-28T01:07:20Z</dcterms:modified>
</cp:coreProperties>
</file>